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82"/>
  </p:notesMasterIdLst>
  <p:handoutMasterIdLst>
    <p:handoutMasterId r:id="rId83"/>
  </p:handoutMasterIdLst>
  <p:sldIdLst>
    <p:sldId id="275" r:id="rId2"/>
    <p:sldId id="257" r:id="rId3"/>
    <p:sldId id="276" r:id="rId4"/>
    <p:sldId id="277" r:id="rId5"/>
    <p:sldId id="261" r:id="rId6"/>
    <p:sldId id="278" r:id="rId7"/>
    <p:sldId id="279" r:id="rId8"/>
    <p:sldId id="280" r:id="rId9"/>
    <p:sldId id="281" r:id="rId10"/>
    <p:sldId id="282" r:id="rId11"/>
    <p:sldId id="283" r:id="rId12"/>
    <p:sldId id="284" r:id="rId13"/>
    <p:sldId id="286" r:id="rId14"/>
    <p:sldId id="287" r:id="rId15"/>
    <p:sldId id="288" r:id="rId16"/>
    <p:sldId id="289" r:id="rId17"/>
    <p:sldId id="290" r:id="rId18"/>
    <p:sldId id="291" r:id="rId19"/>
    <p:sldId id="344" r:id="rId20"/>
    <p:sldId id="345" r:id="rId21"/>
    <p:sldId id="346" r:id="rId22"/>
    <p:sldId id="347" r:id="rId23"/>
    <p:sldId id="348" r:id="rId24"/>
    <p:sldId id="349" r:id="rId25"/>
    <p:sldId id="350" r:id="rId26"/>
    <p:sldId id="35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267" r:id="rId80"/>
    <p:sldId id="269"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2" d="100"/>
          <a:sy n="82" d="100"/>
        </p:scale>
        <p:origin x="14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12/17/2024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81855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12/17/2024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4" r:id="rId3"/>
    <p:sldLayoutId id="2147483683" r:id="rId4"/>
    <p:sldLayoutId id="2147483676" r:id="rId5"/>
    <p:sldLayoutId id="2147483679" r:id="rId6"/>
    <p:sldLayoutId id="2147483680" r:id="rId7"/>
    <p:sldLayoutId id="2147483681" r:id="rId8"/>
    <p:sldLayoutId id="2147483682" r:id="rId9"/>
    <p:sldLayoutId id="2147483678"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einvoice.vn/tin-tuc/mau-bien-lai-thu-tien-cho-doanh-nghiep" TargetMode="External"/><Relationship Id="rId7" Type="http://schemas.openxmlformats.org/officeDocument/2006/relationships/hyperlink" Target="https://www.jfree.org/jfreechart/" TargetMode="External"/><Relationship Id="rId2" Type="http://schemas.openxmlformats.org/officeDocument/2006/relationships/hyperlink" Target="https://chat.openai.com/" TargetMode="External"/><Relationship Id="rId1" Type="http://schemas.openxmlformats.org/officeDocument/2006/relationships/slideLayout" Target="../slideLayouts/slideLayout5.xml"/><Relationship Id="rId6" Type="http://schemas.openxmlformats.org/officeDocument/2006/relationships/hyperlink" Target="https://viettuts.vn/java-swing" TargetMode="External"/><Relationship Id="rId5" Type="http://schemas.openxmlformats.org/officeDocument/2006/relationships/hyperlink" Target="https://oddmenu.com/vi/p/bagac" TargetMode="External"/><Relationship Id="rId4" Type="http://schemas.openxmlformats.org/officeDocument/2006/relationships/hyperlink" Target="https://www.sapo.vn/blog/quy-trinh-quan-ly-nha-hang-chuyen-nghie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3" name="Rectangle: Rounded Corners 2">
            <a:extLst>
              <a:ext uri="{FF2B5EF4-FFF2-40B4-BE49-F238E27FC236}">
                <a16:creationId xmlns:a16="http://schemas.microsoft.com/office/drawing/2014/main" id="{01D12EF7-2B39-0746-023F-A1F4D1D59541}"/>
              </a:ext>
            </a:extLst>
          </p:cNvPr>
          <p:cNvSpPr/>
          <p:nvPr/>
        </p:nvSpPr>
        <p:spPr>
          <a:xfrm>
            <a:off x="3778896" y="1494740"/>
            <a:ext cx="1586205" cy="781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hóa đơn</a:t>
            </a:r>
            <a:endParaRPr lang="en-US" dirty="0"/>
          </a:p>
        </p:txBody>
      </p:sp>
      <p:pic>
        <p:nvPicPr>
          <p:cNvPr id="7" name="Picture 6" descr="A person holding a receipt&#10;&#10;Description automatically generated">
            <a:extLst>
              <a:ext uri="{FF2B5EF4-FFF2-40B4-BE49-F238E27FC236}">
                <a16:creationId xmlns:a16="http://schemas.microsoft.com/office/drawing/2014/main" id="{3337A4E1-B38F-A5C9-6297-069A7A88F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563" y="2547361"/>
            <a:ext cx="3059537" cy="3722596"/>
          </a:xfrm>
          <a:prstGeom prst="rect">
            <a:avLst/>
          </a:prstGeom>
        </p:spPr>
      </p:pic>
      <p:sp>
        <p:nvSpPr>
          <p:cNvPr id="9" name="Rectangle: Rounded Corners 8">
            <a:extLst>
              <a:ext uri="{FF2B5EF4-FFF2-40B4-BE49-F238E27FC236}">
                <a16:creationId xmlns:a16="http://schemas.microsoft.com/office/drawing/2014/main" id="{ED7F4314-13A2-7E1A-6049-01F460C0A8B9}"/>
              </a:ext>
            </a:extLst>
          </p:cNvPr>
          <p:cNvSpPr/>
          <p:nvPr/>
        </p:nvSpPr>
        <p:spPr>
          <a:xfrm>
            <a:off x="961052" y="1982755"/>
            <a:ext cx="1502229" cy="2892490"/>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Tạo hóa đơn mới</a:t>
            </a:r>
            <a:endParaRPr lang="en-US" dirty="0"/>
          </a:p>
        </p:txBody>
      </p:sp>
      <p:sp>
        <p:nvSpPr>
          <p:cNvPr id="10" name="Rectangle: Rounded Corners 9">
            <a:extLst>
              <a:ext uri="{FF2B5EF4-FFF2-40B4-BE49-F238E27FC236}">
                <a16:creationId xmlns:a16="http://schemas.microsoft.com/office/drawing/2014/main" id="{BC5D154B-4CEE-E405-A807-532EE10033EF}"/>
              </a:ext>
            </a:extLst>
          </p:cNvPr>
          <p:cNvSpPr/>
          <p:nvPr/>
        </p:nvSpPr>
        <p:spPr>
          <a:xfrm>
            <a:off x="6867383" y="1982755"/>
            <a:ext cx="1315565" cy="2892490"/>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In hóa đơn</a:t>
            </a:r>
            <a:endParaRPr lang="en-US" dirty="0"/>
          </a:p>
        </p:txBody>
      </p:sp>
    </p:spTree>
    <p:extLst>
      <p:ext uri="{BB962C8B-B14F-4D97-AF65-F5344CB8AC3E}">
        <p14:creationId xmlns:p14="http://schemas.microsoft.com/office/powerpoint/2010/main" val="67507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3" name="Rectangle: Rounded Corners 2">
            <a:extLst>
              <a:ext uri="{FF2B5EF4-FFF2-40B4-BE49-F238E27FC236}">
                <a16:creationId xmlns:a16="http://schemas.microsoft.com/office/drawing/2014/main" id="{01D12EF7-2B39-0746-023F-A1F4D1D59541}"/>
              </a:ext>
            </a:extLst>
          </p:cNvPr>
          <p:cNvSpPr/>
          <p:nvPr/>
        </p:nvSpPr>
        <p:spPr>
          <a:xfrm>
            <a:off x="3564291" y="2886094"/>
            <a:ext cx="1586205" cy="781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nhà cung cấp</a:t>
            </a:r>
            <a:endParaRPr lang="en-US" dirty="0"/>
          </a:p>
        </p:txBody>
      </p:sp>
      <p:sp>
        <p:nvSpPr>
          <p:cNvPr id="9" name="Rectangle: Rounded Corners 8">
            <a:extLst>
              <a:ext uri="{FF2B5EF4-FFF2-40B4-BE49-F238E27FC236}">
                <a16:creationId xmlns:a16="http://schemas.microsoft.com/office/drawing/2014/main" id="{ED7F4314-13A2-7E1A-6049-01F460C0A8B9}"/>
              </a:ext>
            </a:extLst>
          </p:cNvPr>
          <p:cNvSpPr/>
          <p:nvPr/>
        </p:nvSpPr>
        <p:spPr>
          <a:xfrm>
            <a:off x="1511559" y="3273825"/>
            <a:ext cx="1311773" cy="2140953"/>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 nhà cung cấp</a:t>
            </a:r>
            <a:endParaRPr lang="en-US" dirty="0"/>
          </a:p>
        </p:txBody>
      </p:sp>
      <p:sp>
        <p:nvSpPr>
          <p:cNvPr id="10" name="Rectangle: Rounded Corners 9">
            <a:extLst>
              <a:ext uri="{FF2B5EF4-FFF2-40B4-BE49-F238E27FC236}">
                <a16:creationId xmlns:a16="http://schemas.microsoft.com/office/drawing/2014/main" id="{BC5D154B-4CEE-E405-A807-532EE10033EF}"/>
              </a:ext>
            </a:extLst>
          </p:cNvPr>
          <p:cNvSpPr/>
          <p:nvPr/>
        </p:nvSpPr>
        <p:spPr>
          <a:xfrm>
            <a:off x="5771062" y="3280221"/>
            <a:ext cx="1422841" cy="2161949"/>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Xóa nhà cung cấp</a:t>
            </a:r>
            <a:endParaRPr lang="en-US" dirty="0"/>
          </a:p>
        </p:txBody>
      </p:sp>
      <p:sp>
        <p:nvSpPr>
          <p:cNvPr id="4" name="Rectangle: Rounded Corners 3">
            <a:extLst>
              <a:ext uri="{FF2B5EF4-FFF2-40B4-BE49-F238E27FC236}">
                <a16:creationId xmlns:a16="http://schemas.microsoft.com/office/drawing/2014/main" id="{C1789D67-CF4A-6CE1-B9BD-875FE0F1E544}"/>
              </a:ext>
            </a:extLst>
          </p:cNvPr>
          <p:cNvSpPr/>
          <p:nvPr/>
        </p:nvSpPr>
        <p:spPr>
          <a:xfrm>
            <a:off x="3645974" y="3971906"/>
            <a:ext cx="1422841" cy="213455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Sửa thông tin nhà cung cấp</a:t>
            </a:r>
            <a:endParaRPr lang="en-US" dirty="0"/>
          </a:p>
        </p:txBody>
      </p:sp>
      <p:pic>
        <p:nvPicPr>
          <p:cNvPr id="2050" name="Picture 2" descr="Food Service – Golden, Old Fashioned Kitchen">
            <a:extLst>
              <a:ext uri="{FF2B5EF4-FFF2-40B4-BE49-F238E27FC236}">
                <a16:creationId xmlns:a16="http://schemas.microsoft.com/office/drawing/2014/main" id="{FE3C78F5-1934-07CE-B793-97C39642B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093" y="1448139"/>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4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3" name="Rectangle: Rounded Corners 2">
            <a:extLst>
              <a:ext uri="{FF2B5EF4-FFF2-40B4-BE49-F238E27FC236}">
                <a16:creationId xmlns:a16="http://schemas.microsoft.com/office/drawing/2014/main" id="{01D12EF7-2B39-0746-023F-A1F4D1D59541}"/>
              </a:ext>
            </a:extLst>
          </p:cNvPr>
          <p:cNvSpPr/>
          <p:nvPr/>
        </p:nvSpPr>
        <p:spPr>
          <a:xfrm>
            <a:off x="1428751" y="3015627"/>
            <a:ext cx="2309962" cy="16403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Báo cáo doanh thu</a:t>
            </a:r>
            <a:endParaRPr lang="en-US" dirty="0"/>
          </a:p>
        </p:txBody>
      </p:sp>
      <p:pic>
        <p:nvPicPr>
          <p:cNvPr id="8194" name="Picture 2" descr="9 Mẫu báo cáo doanh thu ngày, tháng, năm chi tiết trên Excel">
            <a:extLst>
              <a:ext uri="{FF2B5EF4-FFF2-40B4-BE49-F238E27FC236}">
                <a16:creationId xmlns:a16="http://schemas.microsoft.com/office/drawing/2014/main" id="{182C0BF0-D057-2473-373A-074FBB033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607" y="1208537"/>
            <a:ext cx="3143249" cy="50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9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5902578" cy="461665"/>
          </a:xfrm>
          <a:prstGeom prst="rect">
            <a:avLst/>
          </a:prstGeom>
          <a:noFill/>
        </p:spPr>
        <p:txBody>
          <a:bodyPr wrap="none" rtlCol="0">
            <a:spAutoFit/>
          </a:bodyPr>
          <a:lstStyle/>
          <a:p>
            <a:r>
              <a:rPr lang="vi-VN" sz="2400" dirty="0"/>
              <a:t>1.2 Biểu đồ mô tả và phân cấp chức năng</a:t>
            </a:r>
            <a:endParaRPr lang="en-US" sz="2400" dirty="0"/>
          </a:p>
        </p:txBody>
      </p:sp>
      <p:pic>
        <p:nvPicPr>
          <p:cNvPr id="3" name="Picture 2">
            <a:extLst>
              <a:ext uri="{FF2B5EF4-FFF2-40B4-BE49-F238E27FC236}">
                <a16:creationId xmlns:a16="http://schemas.microsoft.com/office/drawing/2014/main" id="{6F995E8A-E3D6-1D50-8D33-13B308A8EF6A}"/>
              </a:ext>
            </a:extLst>
          </p:cNvPr>
          <p:cNvPicPr/>
          <p:nvPr/>
        </p:nvPicPr>
        <p:blipFill>
          <a:blip r:embed="rId2"/>
          <a:stretch>
            <a:fillRect/>
          </a:stretch>
        </p:blipFill>
        <p:spPr>
          <a:xfrm>
            <a:off x="1732972" y="1260477"/>
            <a:ext cx="5423608" cy="4412535"/>
          </a:xfrm>
          <a:prstGeom prst="rect">
            <a:avLst/>
          </a:prstGeom>
        </p:spPr>
      </p:pic>
      <p:sp>
        <p:nvSpPr>
          <p:cNvPr id="4" name="TextBox 3">
            <a:extLst>
              <a:ext uri="{FF2B5EF4-FFF2-40B4-BE49-F238E27FC236}">
                <a16:creationId xmlns:a16="http://schemas.microsoft.com/office/drawing/2014/main" id="{A4F05EB9-F34A-0404-2281-921755F71456}"/>
              </a:ext>
            </a:extLst>
          </p:cNvPr>
          <p:cNvSpPr txBox="1"/>
          <p:nvPr/>
        </p:nvSpPr>
        <p:spPr>
          <a:xfrm>
            <a:off x="2785507" y="5840964"/>
            <a:ext cx="3318537" cy="338554"/>
          </a:xfrm>
          <a:prstGeom prst="rect">
            <a:avLst/>
          </a:prstGeom>
          <a:noFill/>
        </p:spPr>
        <p:txBody>
          <a:bodyPr wrap="none" rtlCol="0">
            <a:spAutoFit/>
          </a:bodyPr>
          <a:lstStyle/>
          <a:p>
            <a:r>
              <a:rPr lang="en-US" sz="1600" i="1" kern="0" dirty="0" err="1">
                <a:effectLst/>
                <a:latin typeface="Times New Roman" panose="02020603050405020304" pitchFamily="18" charset="0"/>
                <a:ea typeface="Calibri" panose="020F0502020204030204" pitchFamily="34" charset="0"/>
              </a:rPr>
              <a:t>Biểu</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đồ</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hoạt</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động</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mô</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tả</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cho</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bài</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toán</a:t>
            </a:r>
            <a:r>
              <a:rPr lang="en-US" sz="1600" i="1" kern="0" dirty="0">
                <a:effectLst/>
                <a:latin typeface="Times New Roman" panose="02020603050405020304" pitchFamily="18" charset="0"/>
                <a:ea typeface="Calibri" panose="020F0502020204030204" pitchFamily="34" charset="0"/>
              </a:rPr>
              <a:t> </a:t>
            </a:r>
            <a:endParaRPr lang="en-US" sz="1600" i="1" dirty="0"/>
          </a:p>
        </p:txBody>
      </p:sp>
    </p:spTree>
    <p:extLst>
      <p:ext uri="{BB962C8B-B14F-4D97-AF65-F5344CB8AC3E}">
        <p14:creationId xmlns:p14="http://schemas.microsoft.com/office/powerpoint/2010/main" val="635842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5902578" cy="461665"/>
          </a:xfrm>
          <a:prstGeom prst="rect">
            <a:avLst/>
          </a:prstGeom>
          <a:noFill/>
        </p:spPr>
        <p:txBody>
          <a:bodyPr wrap="none" rtlCol="0">
            <a:spAutoFit/>
          </a:bodyPr>
          <a:lstStyle/>
          <a:p>
            <a:r>
              <a:rPr lang="vi-VN" sz="2400" dirty="0"/>
              <a:t>1.2 Biểu đồ mô tả và phân cấp chức năng</a:t>
            </a:r>
            <a:endParaRPr lang="en-US" sz="2400" dirty="0"/>
          </a:p>
        </p:txBody>
      </p:sp>
      <p:sp>
        <p:nvSpPr>
          <p:cNvPr id="4" name="TextBox 3">
            <a:extLst>
              <a:ext uri="{FF2B5EF4-FFF2-40B4-BE49-F238E27FC236}">
                <a16:creationId xmlns:a16="http://schemas.microsoft.com/office/drawing/2014/main" id="{A4F05EB9-F34A-0404-2281-921755F71456}"/>
              </a:ext>
            </a:extLst>
          </p:cNvPr>
          <p:cNvSpPr txBox="1"/>
          <p:nvPr/>
        </p:nvSpPr>
        <p:spPr>
          <a:xfrm>
            <a:off x="2407297" y="5717937"/>
            <a:ext cx="4203395" cy="338554"/>
          </a:xfrm>
          <a:prstGeom prst="rect">
            <a:avLst/>
          </a:prstGeom>
          <a:noFill/>
        </p:spPr>
        <p:txBody>
          <a:bodyPr wrap="none" rtlCol="0">
            <a:spAutoFit/>
          </a:bodyPr>
          <a:lstStyle/>
          <a:p>
            <a:r>
              <a:rPr lang="en-US" sz="1600" i="1" kern="0" dirty="0" err="1">
                <a:effectLst/>
                <a:latin typeface="Times New Roman" panose="02020603050405020304" pitchFamily="18" charset="0"/>
                <a:ea typeface="Calibri" panose="020F0502020204030204" pitchFamily="34" charset="0"/>
              </a:rPr>
              <a:t>Biểu</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đồ</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phân</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cấp</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chức</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năng</a:t>
            </a:r>
            <a:r>
              <a:rPr lang="en-US" sz="1600" i="1" kern="0" dirty="0">
                <a:effectLst/>
                <a:latin typeface="Times New Roman" panose="02020603050405020304" pitchFamily="18" charset="0"/>
                <a:ea typeface="Calibri" panose="020F0502020204030204" pitchFamily="34" charset="0"/>
              </a:rPr>
              <a:t> (BFD) </a:t>
            </a:r>
            <a:r>
              <a:rPr lang="en-US" sz="1600" i="1" kern="0" dirty="0" err="1">
                <a:effectLst/>
                <a:latin typeface="Times New Roman" panose="02020603050405020304" pitchFamily="18" charset="0"/>
                <a:ea typeface="Calibri" panose="020F0502020204030204" pitchFamily="34" charset="0"/>
              </a:rPr>
              <a:t>cho</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bài</a:t>
            </a:r>
            <a:r>
              <a:rPr lang="en-US" sz="1600" i="1" kern="0" dirty="0">
                <a:effectLst/>
                <a:latin typeface="Times New Roman" panose="02020603050405020304" pitchFamily="18" charset="0"/>
                <a:ea typeface="Calibri" panose="020F0502020204030204" pitchFamily="34" charset="0"/>
              </a:rPr>
              <a:t> </a:t>
            </a:r>
            <a:r>
              <a:rPr lang="en-US" sz="1600" i="1" kern="0" dirty="0" err="1">
                <a:effectLst/>
                <a:latin typeface="Times New Roman" panose="02020603050405020304" pitchFamily="18" charset="0"/>
                <a:ea typeface="Calibri" panose="020F0502020204030204" pitchFamily="34" charset="0"/>
              </a:rPr>
              <a:t>toán</a:t>
            </a:r>
            <a:endParaRPr lang="en-US" sz="1600" i="1" dirty="0"/>
          </a:p>
        </p:txBody>
      </p:sp>
      <p:pic>
        <p:nvPicPr>
          <p:cNvPr id="7" name="Picture 6">
            <a:extLst>
              <a:ext uri="{FF2B5EF4-FFF2-40B4-BE49-F238E27FC236}">
                <a16:creationId xmlns:a16="http://schemas.microsoft.com/office/drawing/2014/main" id="{C8894AE3-4EE7-BF9F-1E3C-B5419A485531}"/>
              </a:ext>
            </a:extLst>
          </p:cNvPr>
          <p:cNvPicPr>
            <a:picLocks noChangeAspect="1"/>
          </p:cNvPicPr>
          <p:nvPr/>
        </p:nvPicPr>
        <p:blipFill>
          <a:blip r:embed="rId2"/>
          <a:stretch>
            <a:fillRect/>
          </a:stretch>
        </p:blipFill>
        <p:spPr>
          <a:xfrm>
            <a:off x="654172" y="1567966"/>
            <a:ext cx="7835656" cy="4052138"/>
          </a:xfrm>
          <a:prstGeom prst="rect">
            <a:avLst/>
          </a:prstGeom>
        </p:spPr>
      </p:pic>
    </p:spTree>
    <p:extLst>
      <p:ext uri="{BB962C8B-B14F-4D97-AF65-F5344CB8AC3E}">
        <p14:creationId xmlns:p14="http://schemas.microsoft.com/office/powerpoint/2010/main" val="149612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954655" cy="461665"/>
          </a:xfrm>
          <a:prstGeom prst="rect">
            <a:avLst/>
          </a:prstGeom>
          <a:noFill/>
        </p:spPr>
        <p:txBody>
          <a:bodyPr wrap="none" rtlCol="0">
            <a:spAutoFit/>
          </a:bodyPr>
          <a:lstStyle/>
          <a:p>
            <a:r>
              <a:rPr lang="vi-VN" sz="2400" dirty="0"/>
              <a:t>2.1 Giới thiệu chung</a:t>
            </a:r>
            <a:endParaRPr lang="en-US" sz="2400" dirty="0"/>
          </a:p>
        </p:txBody>
      </p:sp>
      <p:sp>
        <p:nvSpPr>
          <p:cNvPr id="11" name="TextBox 10">
            <a:extLst>
              <a:ext uri="{FF2B5EF4-FFF2-40B4-BE49-F238E27FC236}">
                <a16:creationId xmlns:a16="http://schemas.microsoft.com/office/drawing/2014/main" id="{A24705AD-F60D-11D4-6764-6F8016AF0A77}"/>
              </a:ext>
            </a:extLst>
          </p:cNvPr>
          <p:cNvSpPr txBox="1"/>
          <p:nvPr/>
        </p:nvSpPr>
        <p:spPr>
          <a:xfrm>
            <a:off x="254052" y="1326887"/>
            <a:ext cx="8201608" cy="1477328"/>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mj-lt"/>
              </a:rPr>
              <a:t>Công nghệ thông tin đã trở thành phần không thể thiếu trong cuộc sống và quản lý kinh doanh. Việc ứng dụng tin học giúp giảm công việc, tăng hiệu quả thống kê và hạn chế sai sót. </a:t>
            </a:r>
          </a:p>
          <a:p>
            <a:pPr marL="285750" indent="-285750">
              <a:buFont typeface="Arial" panose="020B0604020202020204" pitchFamily="34" charset="0"/>
              <a:buChar char="•"/>
            </a:pPr>
            <a:r>
              <a:rPr lang="vi-VN" dirty="0">
                <a:latin typeface="+mj-lt"/>
              </a:rPr>
              <a:t>Đối với các quán ăn, việc quản lý tài chính, nhân sự và chiến lược kinh doanh cũng đóng vai trò quan trọng để duy trì và phát triển.</a:t>
            </a:r>
            <a:endParaRPr lang="en-US" dirty="0">
              <a:latin typeface="+mj-lt"/>
            </a:endParaRPr>
          </a:p>
        </p:txBody>
      </p:sp>
      <p:pic>
        <p:nvPicPr>
          <p:cNvPr id="9220" name="Picture 4" descr="Doanh nghiệp công nghệ thông tin làm gì để giữ nhịp tăng trưởng trong khó  khăn? - Nhịp sống kinh tế Việt Nam &amp; Thế giới">
            <a:extLst>
              <a:ext uri="{FF2B5EF4-FFF2-40B4-BE49-F238E27FC236}">
                <a16:creationId xmlns:a16="http://schemas.microsoft.com/office/drawing/2014/main" id="{EE898ACE-2C87-13FC-33B4-47EA69307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020" y="2922565"/>
            <a:ext cx="5620139" cy="3372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849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975495" cy="461665"/>
          </a:xfrm>
          <a:prstGeom prst="rect">
            <a:avLst/>
          </a:prstGeom>
          <a:noFill/>
        </p:spPr>
        <p:txBody>
          <a:bodyPr wrap="none" rtlCol="0">
            <a:spAutoFit/>
          </a:bodyPr>
          <a:lstStyle/>
          <a:p>
            <a:r>
              <a:rPr lang="vi-VN" sz="2400" dirty="0"/>
              <a:t>2.2 Biểu đồ usecase</a:t>
            </a:r>
            <a:endParaRPr lang="en-US" sz="2400" dirty="0"/>
          </a:p>
        </p:txBody>
      </p:sp>
      <p:pic>
        <p:nvPicPr>
          <p:cNvPr id="3" name="Picture 2">
            <a:extLst>
              <a:ext uri="{FF2B5EF4-FFF2-40B4-BE49-F238E27FC236}">
                <a16:creationId xmlns:a16="http://schemas.microsoft.com/office/drawing/2014/main" id="{ABF717E3-86B3-87A3-C275-58E6C69F3FF4}"/>
              </a:ext>
            </a:extLst>
          </p:cNvPr>
          <p:cNvPicPr/>
          <p:nvPr/>
        </p:nvPicPr>
        <p:blipFill>
          <a:blip r:embed="rId2"/>
          <a:stretch>
            <a:fillRect/>
          </a:stretch>
        </p:blipFill>
        <p:spPr>
          <a:xfrm>
            <a:off x="934745" y="1342946"/>
            <a:ext cx="7274509" cy="4172107"/>
          </a:xfrm>
          <a:prstGeom prst="rect">
            <a:avLst/>
          </a:prstGeom>
        </p:spPr>
      </p:pic>
      <p:sp>
        <p:nvSpPr>
          <p:cNvPr id="4" name="TextBox 3">
            <a:extLst>
              <a:ext uri="{FF2B5EF4-FFF2-40B4-BE49-F238E27FC236}">
                <a16:creationId xmlns:a16="http://schemas.microsoft.com/office/drawing/2014/main" id="{84F88756-298F-EFA5-0508-A193085A692F}"/>
              </a:ext>
            </a:extLst>
          </p:cNvPr>
          <p:cNvSpPr txBox="1"/>
          <p:nvPr/>
        </p:nvSpPr>
        <p:spPr>
          <a:xfrm>
            <a:off x="3242126" y="5649462"/>
            <a:ext cx="2270173" cy="646331"/>
          </a:xfrm>
          <a:prstGeom prst="rect">
            <a:avLst/>
          </a:prstGeom>
          <a:noFill/>
        </p:spPr>
        <p:txBody>
          <a:bodyPr wrap="none" rtlCol="0">
            <a:spAutoFit/>
          </a:bodyPr>
          <a:lstStyle/>
          <a:p>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(Admin)</a:t>
            </a:r>
          </a:p>
          <a:p>
            <a:endParaRPr lang="en-US" dirty="0"/>
          </a:p>
        </p:txBody>
      </p:sp>
    </p:spTree>
    <p:extLst>
      <p:ext uri="{BB962C8B-B14F-4D97-AF65-F5344CB8AC3E}">
        <p14:creationId xmlns:p14="http://schemas.microsoft.com/office/powerpoint/2010/main" val="287837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975495" cy="461665"/>
          </a:xfrm>
          <a:prstGeom prst="rect">
            <a:avLst/>
          </a:prstGeom>
          <a:noFill/>
        </p:spPr>
        <p:txBody>
          <a:bodyPr wrap="none" rtlCol="0">
            <a:spAutoFit/>
          </a:bodyPr>
          <a:lstStyle/>
          <a:p>
            <a:r>
              <a:rPr lang="vi-VN" sz="2400" dirty="0"/>
              <a:t>2.2 Biểu đồ usecase</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3693050" y="5649462"/>
            <a:ext cx="136832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Admin</a:t>
            </a:r>
          </a:p>
        </p:txBody>
      </p:sp>
      <p:pic>
        <p:nvPicPr>
          <p:cNvPr id="7" name="Picture 6">
            <a:extLst>
              <a:ext uri="{FF2B5EF4-FFF2-40B4-BE49-F238E27FC236}">
                <a16:creationId xmlns:a16="http://schemas.microsoft.com/office/drawing/2014/main" id="{CC2496F8-D93C-1CA1-9746-ACB6927BE4BC}"/>
              </a:ext>
            </a:extLst>
          </p:cNvPr>
          <p:cNvPicPr>
            <a:picLocks noChangeAspect="1"/>
          </p:cNvPicPr>
          <p:nvPr/>
        </p:nvPicPr>
        <p:blipFill>
          <a:blip r:embed="rId2"/>
          <a:stretch>
            <a:fillRect/>
          </a:stretch>
        </p:blipFill>
        <p:spPr>
          <a:xfrm>
            <a:off x="1613365" y="1190119"/>
            <a:ext cx="5536676" cy="4477761"/>
          </a:xfrm>
          <a:prstGeom prst="rect">
            <a:avLst/>
          </a:prstGeom>
        </p:spPr>
      </p:pic>
    </p:spTree>
    <p:extLst>
      <p:ext uri="{BB962C8B-B14F-4D97-AF65-F5344CB8AC3E}">
        <p14:creationId xmlns:p14="http://schemas.microsoft.com/office/powerpoint/2010/main" val="333583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975495" cy="461665"/>
          </a:xfrm>
          <a:prstGeom prst="rect">
            <a:avLst/>
          </a:prstGeom>
          <a:noFill/>
        </p:spPr>
        <p:txBody>
          <a:bodyPr wrap="none" rtlCol="0">
            <a:spAutoFit/>
          </a:bodyPr>
          <a:lstStyle/>
          <a:p>
            <a:r>
              <a:rPr lang="vi-VN" sz="2400" dirty="0"/>
              <a:t>2.2 Biểu đồ usecase</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3376052" y="5257577"/>
            <a:ext cx="1685078"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err="1">
                <a:effectLst/>
                <a:latin typeface="Times New Roman" panose="02020603050405020304" pitchFamily="18" charset="0"/>
                <a:ea typeface="Calibri" panose="020F0502020204030204" pitchFamily="34" charset="0"/>
              </a:rPr>
              <a:t>Sơ</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đồ</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nhân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viên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91FBE01-7B9B-14AA-A947-E3BB65C34498}"/>
              </a:ext>
            </a:extLst>
          </p:cNvPr>
          <p:cNvPicPr>
            <a:picLocks noChangeAspect="1"/>
          </p:cNvPicPr>
          <p:nvPr/>
        </p:nvPicPr>
        <p:blipFill>
          <a:blip r:embed="rId2"/>
          <a:stretch>
            <a:fillRect/>
          </a:stretch>
        </p:blipFill>
        <p:spPr>
          <a:xfrm>
            <a:off x="135654" y="1285469"/>
            <a:ext cx="8872691" cy="3790383"/>
          </a:xfrm>
          <a:prstGeom prst="rect">
            <a:avLst/>
          </a:prstGeom>
        </p:spPr>
      </p:pic>
    </p:spTree>
    <p:extLst>
      <p:ext uri="{BB962C8B-B14F-4D97-AF65-F5344CB8AC3E}">
        <p14:creationId xmlns:p14="http://schemas.microsoft.com/office/powerpoint/2010/main" val="63281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597645" y="5099704"/>
            <a:ext cx="1633782" cy="458074"/>
          </a:xfrm>
          <a:prstGeom prst="rect">
            <a:avLst/>
          </a:prstGeom>
          <a:noFill/>
        </p:spPr>
        <p:txBody>
          <a:bodyPr wrap="none" rtlCol="0">
            <a:spAutoFit/>
          </a:bodyPr>
          <a:lstStyle/>
          <a:p>
            <a:pPr marL="0" marR="0" algn="ctr">
              <a:lnSpc>
                <a:spcPct val="150000"/>
              </a:lnSpc>
              <a:spcBef>
                <a:spcPts val="0"/>
              </a:spcBef>
              <a:spcAft>
                <a:spcPts val="1000"/>
              </a:spcAft>
            </a:pPr>
            <a:r>
              <a:rPr lang="vi-VN" sz="1800" i="1" kern="0" dirty="0">
                <a:effectLst/>
                <a:latin typeface="Times New Roman" panose="02020603050405020304" pitchFamily="18" charset="0"/>
                <a:ea typeface="Calibri" panose="020F0502020204030204" pitchFamily="34" charset="0"/>
              </a:rPr>
              <a:t>Class tổng quát</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descr="Several yellow rectangular boxes with black text&#10;&#10;Description automatically generated">
            <a:extLst>
              <a:ext uri="{FF2B5EF4-FFF2-40B4-BE49-F238E27FC236}">
                <a16:creationId xmlns:a16="http://schemas.microsoft.com/office/drawing/2014/main" id="{834F0C1A-B2C3-8D6A-043D-418B6F55B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02" y="1525542"/>
            <a:ext cx="8472196" cy="3486194"/>
          </a:xfrm>
          <a:prstGeom prst="rect">
            <a:avLst/>
          </a:prstGeom>
        </p:spPr>
      </p:pic>
    </p:spTree>
    <p:extLst>
      <p:ext uri="{BB962C8B-B14F-4D97-AF65-F5344CB8AC3E}">
        <p14:creationId xmlns:p14="http://schemas.microsoft.com/office/powerpoint/2010/main" val="8385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1" y="2039081"/>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BÀI TOÁN QUẢN LÝ NHÀ HÀNG</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1" y="4071475"/>
            <a:ext cx="7685959"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vi-VN" sz="2800" b="0" dirty="0"/>
              <a:t>Môn học: Lập trình hướng đối tượng – IT3103</a:t>
            </a:r>
          </a:p>
          <a:p>
            <a:pPr>
              <a:lnSpc>
                <a:spcPct val="100000"/>
              </a:lnSpc>
            </a:pPr>
            <a:r>
              <a:rPr lang="vi-VN" sz="2800" b="0" dirty="0"/>
              <a:t>Giảng viên hướng dẫn: Lê Đức Hậu</a:t>
            </a:r>
          </a:p>
          <a:p>
            <a:pPr>
              <a:lnSpc>
                <a:spcPct val="100000"/>
              </a:lnSpc>
            </a:pPr>
            <a:r>
              <a:rPr lang="vi-VN" sz="2800" b="0" dirty="0"/>
              <a:t>Mã lớp: 151964</a:t>
            </a:r>
          </a:p>
          <a:p>
            <a:pPr>
              <a:lnSpc>
                <a:spcPct val="100000"/>
              </a:lnSpc>
            </a:pPr>
            <a:endParaRPr lang="vi-VN" sz="2800" b="0" dirty="0"/>
          </a:p>
          <a:p>
            <a:pPr>
              <a:lnSpc>
                <a:spcPct val="100000"/>
              </a:lnSpc>
            </a:pPr>
            <a:endParaRPr lang="en-US" sz="2800" b="0" dirty="0"/>
          </a:p>
          <a:p>
            <a:pPr>
              <a:lnSpc>
                <a:spcPct val="100000"/>
              </a:lnSpc>
            </a:pPr>
            <a:endParaRPr lang="en-US" sz="2800" b="0" dirty="0"/>
          </a:p>
          <a:p>
            <a:pPr>
              <a:lnSpc>
                <a:spcPct val="100000"/>
              </a:lnSpc>
            </a:pPr>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659466" y="3247223"/>
            <a:ext cx="1659430" cy="458074"/>
          </a:xfrm>
          <a:prstGeom prst="rect">
            <a:avLst/>
          </a:prstGeom>
          <a:noFill/>
        </p:spPr>
        <p:txBody>
          <a:bodyPr wrap="none" rtlCol="0">
            <a:spAutoFit/>
          </a:bodyPr>
          <a:lstStyle/>
          <a:p>
            <a:pPr marL="0" marR="0" algn="ctr">
              <a:lnSpc>
                <a:spcPct val="150000"/>
              </a:lnSpc>
              <a:spcBef>
                <a:spcPts val="0"/>
              </a:spcBef>
              <a:spcAft>
                <a:spcPts val="1000"/>
              </a:spcAft>
            </a:pPr>
            <a:r>
              <a:rPr lang="vi-VN" sz="1800" i="1" kern="0" dirty="0">
                <a:effectLst/>
                <a:latin typeface="Times New Roman" panose="02020603050405020304" pitchFamily="18" charset="0"/>
                <a:ea typeface="Calibri" panose="020F0502020204030204" pitchFamily="34" charset="0"/>
              </a:rPr>
              <a:t>Class </a:t>
            </a:r>
            <a:r>
              <a:rPr lang="vi-VN" i="1" kern="0" dirty="0">
                <a:latin typeface="Times New Roman" panose="02020603050405020304" pitchFamily="18" charset="0"/>
                <a:ea typeface="Calibri" panose="020F0502020204030204" pitchFamily="34" charset="0"/>
              </a:rPr>
              <a:t>nhân viên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D645AF9-724A-D664-0CB5-82B565A41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 y="1431621"/>
            <a:ext cx="7660433" cy="1797986"/>
          </a:xfrm>
          <a:prstGeom prst="rect">
            <a:avLst/>
          </a:prstGeom>
        </p:spPr>
      </p:pic>
      <p:pic>
        <p:nvPicPr>
          <p:cNvPr id="7" name="Picture 6">
            <a:extLst>
              <a:ext uri="{FF2B5EF4-FFF2-40B4-BE49-F238E27FC236}">
                <a16:creationId xmlns:a16="http://schemas.microsoft.com/office/drawing/2014/main" id="{9EF2280F-E98E-384C-500E-6964D6788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235" y="3794119"/>
            <a:ext cx="5762625" cy="1285875"/>
          </a:xfrm>
          <a:prstGeom prst="rect">
            <a:avLst/>
          </a:prstGeom>
        </p:spPr>
      </p:pic>
      <p:sp>
        <p:nvSpPr>
          <p:cNvPr id="8" name="TextBox 7">
            <a:extLst>
              <a:ext uri="{FF2B5EF4-FFF2-40B4-BE49-F238E27FC236}">
                <a16:creationId xmlns:a16="http://schemas.microsoft.com/office/drawing/2014/main" id="{7EC89E63-3526-1BF7-7C2E-25D827F6620F}"/>
              </a:ext>
            </a:extLst>
          </p:cNvPr>
          <p:cNvSpPr txBox="1"/>
          <p:nvPr/>
        </p:nvSpPr>
        <p:spPr>
          <a:xfrm>
            <a:off x="3217038" y="5271137"/>
            <a:ext cx="2544286" cy="369332"/>
          </a:xfrm>
          <a:prstGeom prst="rect">
            <a:avLst/>
          </a:prstGeom>
          <a:noFill/>
        </p:spPr>
        <p:txBody>
          <a:bodyPr wrap="none" rtlCol="0">
            <a:spAutoFit/>
          </a:bodyPr>
          <a:lstStyle/>
          <a:p>
            <a:r>
              <a:rPr lang="en-US" sz="1800" i="1" kern="0" dirty="0">
                <a:effectLst/>
                <a:latin typeface="Times New Roman" panose="02020603050405020304" pitchFamily="18" charset="0"/>
                <a:ea typeface="Calibri" panose="020F0502020204030204" pitchFamily="34" charset="0"/>
              </a:rPr>
              <a:t>Class Thông Tin </a:t>
            </a:r>
            <a:r>
              <a:rPr lang="en-US" sz="1800" i="1" kern="0" dirty="0" err="1">
                <a:effectLst/>
                <a:latin typeface="Times New Roman" panose="02020603050405020304" pitchFamily="18" charset="0"/>
                <a:ea typeface="Calibri" panose="020F0502020204030204" pitchFamily="34" charset="0"/>
              </a:rPr>
              <a:t>Đặt</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Bàn</a:t>
            </a:r>
            <a:endParaRPr lang="en-US" i="1" dirty="0"/>
          </a:p>
        </p:txBody>
      </p:sp>
    </p:spTree>
    <p:extLst>
      <p:ext uri="{BB962C8B-B14F-4D97-AF65-F5344CB8AC3E}">
        <p14:creationId xmlns:p14="http://schemas.microsoft.com/office/powerpoint/2010/main" val="62111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005441" y="3247223"/>
            <a:ext cx="2967480"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Class Chi </a:t>
            </a:r>
            <a:r>
              <a:rPr lang="en-US" sz="1800" i="1" kern="0" dirty="0" err="1">
                <a:effectLst/>
                <a:latin typeface="Times New Roman" panose="02020603050405020304" pitchFamily="18" charset="0"/>
                <a:ea typeface="Calibri" panose="020F0502020204030204" pitchFamily="34" charset="0"/>
              </a:rPr>
              <a:t>Tiết</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Hóa</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Đơn</a:t>
            </a:r>
            <a:r>
              <a:rPr lang="en-US" sz="1800" i="1" kern="0" dirty="0">
                <a:effectLst/>
                <a:latin typeface="Times New Roman" panose="02020603050405020304" pitchFamily="18" charset="0"/>
                <a:ea typeface="Calibri" panose="020F0502020204030204" pitchFamily="34" charset="0"/>
              </a:rPr>
              <a:t> DAO</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EC89E63-3526-1BF7-7C2E-25D827F6620F}"/>
              </a:ext>
            </a:extLst>
          </p:cNvPr>
          <p:cNvSpPr txBox="1"/>
          <p:nvPr/>
        </p:nvSpPr>
        <p:spPr>
          <a:xfrm>
            <a:off x="3217038" y="5668177"/>
            <a:ext cx="2383986" cy="369332"/>
          </a:xfrm>
          <a:prstGeom prst="rect">
            <a:avLst/>
          </a:prstGeom>
          <a:noFill/>
        </p:spPr>
        <p:txBody>
          <a:bodyPr wrap="none" rtlCol="0">
            <a:spAutoFit/>
          </a:bodyPr>
          <a:lstStyle/>
          <a:p>
            <a:r>
              <a:rPr lang="en-US" sz="1800" i="1" kern="0" dirty="0">
                <a:effectLst/>
                <a:latin typeface="Times New Roman" panose="02020603050405020304" pitchFamily="18" charset="0"/>
                <a:ea typeface="Calibri" panose="020F0502020204030204" pitchFamily="34" charset="0"/>
              </a:rPr>
              <a:t>Class </a:t>
            </a:r>
            <a:r>
              <a:rPr lang="en-US" sz="1800" i="1" kern="0" dirty="0" err="1">
                <a:effectLst/>
                <a:latin typeface="Times New Roman" panose="02020603050405020304" pitchFamily="18" charset="0"/>
                <a:ea typeface="Calibri" panose="020F0502020204030204" pitchFamily="34" charset="0"/>
              </a:rPr>
              <a:t>Phiếu</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Nhập</a:t>
            </a:r>
            <a:r>
              <a:rPr lang="en-US" sz="1800" i="1" kern="0" dirty="0">
                <a:effectLst/>
                <a:latin typeface="Times New Roman" panose="02020603050405020304" pitchFamily="18" charset="0"/>
                <a:ea typeface="Calibri" panose="020F0502020204030204" pitchFamily="34" charset="0"/>
              </a:rPr>
              <a:t> DAO</a:t>
            </a:r>
            <a:endParaRPr lang="en-US" i="1" dirty="0"/>
          </a:p>
        </p:txBody>
      </p:sp>
      <p:pic>
        <p:nvPicPr>
          <p:cNvPr id="9" name="Picture 8">
            <a:extLst>
              <a:ext uri="{FF2B5EF4-FFF2-40B4-BE49-F238E27FC236}">
                <a16:creationId xmlns:a16="http://schemas.microsoft.com/office/drawing/2014/main" id="{588C4814-2E98-000E-D3C9-5E64E2D7D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075" y="1189823"/>
            <a:ext cx="5762625" cy="2057400"/>
          </a:xfrm>
          <a:prstGeom prst="rect">
            <a:avLst/>
          </a:prstGeom>
        </p:spPr>
      </p:pic>
      <p:pic>
        <p:nvPicPr>
          <p:cNvPr id="10" name="Picture 9">
            <a:extLst>
              <a:ext uri="{FF2B5EF4-FFF2-40B4-BE49-F238E27FC236}">
                <a16:creationId xmlns:a16="http://schemas.microsoft.com/office/drawing/2014/main" id="{251FEA06-744B-72B9-9608-A04EA1E10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856" y="3772702"/>
            <a:ext cx="4438650" cy="1895475"/>
          </a:xfrm>
          <a:prstGeom prst="rect">
            <a:avLst/>
          </a:prstGeom>
        </p:spPr>
      </p:pic>
    </p:spTree>
    <p:extLst>
      <p:ext uri="{BB962C8B-B14F-4D97-AF65-F5344CB8AC3E}">
        <p14:creationId xmlns:p14="http://schemas.microsoft.com/office/powerpoint/2010/main" val="2699917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330050" y="3429000"/>
            <a:ext cx="2318262"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DAO</a:t>
            </a:r>
          </a:p>
        </p:txBody>
      </p:sp>
      <p:sp>
        <p:nvSpPr>
          <p:cNvPr id="8" name="TextBox 7">
            <a:extLst>
              <a:ext uri="{FF2B5EF4-FFF2-40B4-BE49-F238E27FC236}">
                <a16:creationId xmlns:a16="http://schemas.microsoft.com/office/drawing/2014/main" id="{7EC89E63-3526-1BF7-7C2E-25D827F6620F}"/>
              </a:ext>
            </a:extLst>
          </p:cNvPr>
          <p:cNvSpPr txBox="1"/>
          <p:nvPr/>
        </p:nvSpPr>
        <p:spPr>
          <a:xfrm>
            <a:off x="3310011" y="5901561"/>
            <a:ext cx="2198038"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Cung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327DCCDB-37A7-D8C6-3F72-8635A0972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18" y="1234556"/>
            <a:ext cx="5762625" cy="2247900"/>
          </a:xfrm>
          <a:prstGeom prst="rect">
            <a:avLst/>
          </a:prstGeom>
        </p:spPr>
      </p:pic>
      <p:pic>
        <p:nvPicPr>
          <p:cNvPr id="7" name="Picture 6" descr="A close-up of a list of formulas&#10;&#10;Description automatically generated">
            <a:extLst>
              <a:ext uri="{FF2B5EF4-FFF2-40B4-BE49-F238E27FC236}">
                <a16:creationId xmlns:a16="http://schemas.microsoft.com/office/drawing/2014/main" id="{BB3544DD-7313-CE9D-A896-78994F34AF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2297" y="3992453"/>
            <a:ext cx="3593465" cy="1691640"/>
          </a:xfrm>
          <a:prstGeom prst="rect">
            <a:avLst/>
          </a:prstGeom>
          <a:noFill/>
          <a:ln>
            <a:noFill/>
          </a:ln>
        </p:spPr>
      </p:pic>
    </p:spTree>
    <p:extLst>
      <p:ext uri="{BB962C8B-B14F-4D97-AF65-F5344CB8AC3E}">
        <p14:creationId xmlns:p14="http://schemas.microsoft.com/office/powerpoint/2010/main" val="87465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483136" y="3577358"/>
            <a:ext cx="2024913"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a:t>
            </a:r>
          </a:p>
        </p:txBody>
      </p:sp>
      <p:sp>
        <p:nvSpPr>
          <p:cNvPr id="8" name="TextBox 7">
            <a:extLst>
              <a:ext uri="{FF2B5EF4-FFF2-40B4-BE49-F238E27FC236}">
                <a16:creationId xmlns:a16="http://schemas.microsoft.com/office/drawing/2014/main" id="{7EC89E63-3526-1BF7-7C2E-25D827F6620F}"/>
              </a:ext>
            </a:extLst>
          </p:cNvPr>
          <p:cNvSpPr txBox="1"/>
          <p:nvPr/>
        </p:nvSpPr>
        <p:spPr>
          <a:xfrm>
            <a:off x="3550460" y="6086227"/>
            <a:ext cx="1717137"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 </a:t>
            </a:r>
          </a:p>
        </p:txBody>
      </p:sp>
      <p:pic>
        <p:nvPicPr>
          <p:cNvPr id="9" name="Picture 8" descr="A screenshot of a computer program&#10;&#10;Description automatically generated">
            <a:extLst>
              <a:ext uri="{FF2B5EF4-FFF2-40B4-BE49-F238E27FC236}">
                <a16:creationId xmlns:a16="http://schemas.microsoft.com/office/drawing/2014/main" id="{7C384A95-CAF5-6D37-59D7-3FC9D45957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1957" y="1294449"/>
            <a:ext cx="5760085" cy="2226310"/>
          </a:xfrm>
          <a:prstGeom prst="rect">
            <a:avLst/>
          </a:prstGeom>
          <a:noFill/>
          <a:ln>
            <a:noFill/>
          </a:ln>
        </p:spPr>
      </p:pic>
      <p:pic>
        <p:nvPicPr>
          <p:cNvPr id="10" name="Picture 9" descr="A yellow and black text&#10;&#10;Description automatically generated">
            <a:extLst>
              <a:ext uri="{FF2B5EF4-FFF2-40B4-BE49-F238E27FC236}">
                <a16:creationId xmlns:a16="http://schemas.microsoft.com/office/drawing/2014/main" id="{8F169C9D-90A8-5BF6-2F7D-792CBA2C7F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541" y="4047024"/>
            <a:ext cx="4138977" cy="2039203"/>
          </a:xfrm>
          <a:prstGeom prst="rect">
            <a:avLst/>
          </a:prstGeom>
          <a:noFill/>
          <a:ln>
            <a:noFill/>
          </a:ln>
        </p:spPr>
      </p:pic>
    </p:spTree>
    <p:extLst>
      <p:ext uri="{BB962C8B-B14F-4D97-AF65-F5344CB8AC3E}">
        <p14:creationId xmlns:p14="http://schemas.microsoft.com/office/powerpoint/2010/main" val="108264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309157" y="3471703"/>
            <a:ext cx="2460930"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a:t>
            </a:r>
          </a:p>
        </p:txBody>
      </p:sp>
      <p:sp>
        <p:nvSpPr>
          <p:cNvPr id="8" name="TextBox 7">
            <a:extLst>
              <a:ext uri="{FF2B5EF4-FFF2-40B4-BE49-F238E27FC236}">
                <a16:creationId xmlns:a16="http://schemas.microsoft.com/office/drawing/2014/main" id="{7EC89E63-3526-1BF7-7C2E-25D827F6620F}"/>
              </a:ext>
            </a:extLst>
          </p:cNvPr>
          <p:cNvSpPr txBox="1"/>
          <p:nvPr/>
        </p:nvSpPr>
        <p:spPr>
          <a:xfrm>
            <a:off x="3156121" y="6086227"/>
            <a:ext cx="2505815"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a:t>
            </a:r>
          </a:p>
        </p:txBody>
      </p:sp>
      <p:pic>
        <p:nvPicPr>
          <p:cNvPr id="3" name="Picture 2" descr="A yellow box with black text&#10;&#10;Description automatically generated">
            <a:extLst>
              <a:ext uri="{FF2B5EF4-FFF2-40B4-BE49-F238E27FC236}">
                <a16:creationId xmlns:a16="http://schemas.microsoft.com/office/drawing/2014/main" id="{6B1A51D0-FFE9-B6BF-C618-321E3E9F3F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872" y="1330234"/>
            <a:ext cx="4381500" cy="1935480"/>
          </a:xfrm>
          <a:prstGeom prst="rect">
            <a:avLst/>
          </a:prstGeom>
          <a:noFill/>
          <a:ln>
            <a:noFill/>
          </a:ln>
        </p:spPr>
      </p:pic>
      <p:pic>
        <p:nvPicPr>
          <p:cNvPr id="7" name="Picture 6" descr="A yellow and black text&#10;&#10;Description automatically generated with medium confidence">
            <a:extLst>
              <a:ext uri="{FF2B5EF4-FFF2-40B4-BE49-F238E27FC236}">
                <a16:creationId xmlns:a16="http://schemas.microsoft.com/office/drawing/2014/main" id="{804704E3-6F30-7216-7AB6-ED0361E210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4620" y="3874759"/>
            <a:ext cx="3794760" cy="2141220"/>
          </a:xfrm>
          <a:prstGeom prst="rect">
            <a:avLst/>
          </a:prstGeom>
          <a:noFill/>
          <a:ln>
            <a:noFill/>
          </a:ln>
        </p:spPr>
      </p:pic>
    </p:spTree>
    <p:extLst>
      <p:ext uri="{BB962C8B-B14F-4D97-AF65-F5344CB8AC3E}">
        <p14:creationId xmlns:p14="http://schemas.microsoft.com/office/powerpoint/2010/main" val="752369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241454" y="4423103"/>
            <a:ext cx="2206053"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 </a:t>
            </a:r>
          </a:p>
        </p:txBody>
      </p:sp>
      <p:pic>
        <p:nvPicPr>
          <p:cNvPr id="9" name="Picture 8" descr="A screenshot of a computer&#10;&#10;Description automatically generated">
            <a:extLst>
              <a:ext uri="{FF2B5EF4-FFF2-40B4-BE49-F238E27FC236}">
                <a16:creationId xmlns:a16="http://schemas.microsoft.com/office/drawing/2014/main" id="{E6D5C118-5B84-543A-9DF2-68651FF382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387" y="1922779"/>
            <a:ext cx="7938189" cy="2155414"/>
          </a:xfrm>
          <a:prstGeom prst="rect">
            <a:avLst/>
          </a:prstGeom>
          <a:noFill/>
          <a:ln>
            <a:noFill/>
          </a:ln>
        </p:spPr>
      </p:pic>
    </p:spTree>
    <p:extLst>
      <p:ext uri="{BB962C8B-B14F-4D97-AF65-F5344CB8AC3E}">
        <p14:creationId xmlns:p14="http://schemas.microsoft.com/office/powerpoint/2010/main" val="32178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2.</a:t>
            </a:r>
            <a:r>
              <a:rPr lang="en-US" sz="2800" dirty="0"/>
              <a:t> ĐẶC TẢ YÊU CẦU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989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2.3 </a:t>
            </a:r>
            <a:r>
              <a:rPr lang="vi-VN" sz="2400" dirty="0">
                <a:latin typeface="Arial" panose="020B0604020202020204" pitchFamily="34" charset="0"/>
                <a:cs typeface="Arial" panose="020B0604020202020204" pitchFamily="34" charset="0"/>
              </a:rPr>
              <a:t>Biểu đồ classes chi tiết</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F88756-298F-EFA5-0508-A193085A692F}"/>
              </a:ext>
            </a:extLst>
          </p:cNvPr>
          <p:cNvSpPr txBox="1"/>
          <p:nvPr/>
        </p:nvSpPr>
        <p:spPr>
          <a:xfrm>
            <a:off x="3311168" y="4825325"/>
            <a:ext cx="2326279" cy="369332"/>
          </a:xfrm>
          <a:prstGeom prst="rect">
            <a:avLst/>
          </a:prstGeom>
          <a:noFill/>
        </p:spPr>
        <p:txBody>
          <a:bodyPr wrap="none" rtlCol="0">
            <a:spAutoFit/>
          </a:bodyPr>
          <a:lstStyle/>
          <a:p>
            <a:pPr marL="0" marR="0" algn="ctr">
              <a:spcBef>
                <a:spcPts val="0"/>
              </a:spcBef>
              <a:spcAft>
                <a:spcPts val="10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 </a:t>
            </a:r>
          </a:p>
        </p:txBody>
      </p:sp>
      <p:pic>
        <p:nvPicPr>
          <p:cNvPr id="3" name="Picture 2" descr="A screenshot of a computer&#10;&#10;Description automatically generated">
            <a:extLst>
              <a:ext uri="{FF2B5EF4-FFF2-40B4-BE49-F238E27FC236}">
                <a16:creationId xmlns:a16="http://schemas.microsoft.com/office/drawing/2014/main" id="{4F1C2283-D274-34DF-9DF6-386A959EEA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4264" y="1849955"/>
            <a:ext cx="5760085" cy="2803525"/>
          </a:xfrm>
          <a:prstGeom prst="rect">
            <a:avLst/>
          </a:prstGeom>
          <a:noFill/>
          <a:ln>
            <a:noFill/>
          </a:ln>
        </p:spPr>
      </p:pic>
    </p:spTree>
    <p:extLst>
      <p:ext uri="{BB962C8B-B14F-4D97-AF65-F5344CB8AC3E}">
        <p14:creationId xmlns:p14="http://schemas.microsoft.com/office/powerpoint/2010/main" val="4237050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81587" y="5739837"/>
            <a:ext cx="261802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err="1">
                <a:effectLst/>
                <a:latin typeface="Times New Roman" panose="02020603050405020304" pitchFamily="18" charset="0"/>
                <a:ea typeface="Calibri" panose="020F0502020204030204" pitchFamily="34" charset="0"/>
              </a:rPr>
              <a:t>Sơ</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đồ</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tuần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tự</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Đăng</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nhập</a:t>
            </a:r>
            <a:r>
              <a:rPr lang="en-US" sz="1800" i="1" kern="0" dirty="0">
                <a:effectLst/>
                <a:latin typeface="Times New Roman" panose="02020603050405020304" pitchFamily="18" charset="0"/>
                <a:ea typeface="Calibri" panose="020F0502020204030204" pitchFamily="34" charset="0"/>
              </a:rPr>
              <a:t>'</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D6D794B-3011-B34D-3575-EA540CD15B03}"/>
              </a:ext>
            </a:extLst>
          </p:cNvPr>
          <p:cNvSpPr txBox="1"/>
          <p:nvPr/>
        </p:nvSpPr>
        <p:spPr>
          <a:xfrm>
            <a:off x="373224" y="1362129"/>
            <a:ext cx="7287208"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pic>
        <p:nvPicPr>
          <p:cNvPr id="8" name="Picture 7">
            <a:extLst>
              <a:ext uri="{FF2B5EF4-FFF2-40B4-BE49-F238E27FC236}">
                <a16:creationId xmlns:a16="http://schemas.microsoft.com/office/drawing/2014/main" id="{8D3F3506-C5FD-2423-E2E9-F8037FB313D2}"/>
              </a:ext>
            </a:extLst>
          </p:cNvPr>
          <p:cNvPicPr>
            <a:picLocks noChangeAspect="1"/>
          </p:cNvPicPr>
          <p:nvPr/>
        </p:nvPicPr>
        <p:blipFill>
          <a:blip r:embed="rId2"/>
          <a:stretch>
            <a:fillRect/>
          </a:stretch>
        </p:blipFill>
        <p:spPr>
          <a:xfrm>
            <a:off x="682770" y="2051566"/>
            <a:ext cx="7498051" cy="3688271"/>
          </a:xfrm>
          <a:prstGeom prst="rect">
            <a:avLst/>
          </a:prstGeom>
        </p:spPr>
      </p:pic>
    </p:spTree>
    <p:extLst>
      <p:ext uri="{BB962C8B-B14F-4D97-AF65-F5344CB8AC3E}">
        <p14:creationId xmlns:p14="http://schemas.microsoft.com/office/powerpoint/2010/main" val="2177046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473623" y="5739837"/>
            <a:ext cx="343395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9D6D794B-3011-B34D-3575-EA540CD15B03}"/>
              </a:ext>
            </a:extLst>
          </p:cNvPr>
          <p:cNvSpPr txBox="1"/>
          <p:nvPr/>
        </p:nvSpPr>
        <p:spPr>
          <a:xfrm>
            <a:off x="373224" y="1362129"/>
            <a:ext cx="7287208" cy="670440"/>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3" name="Picture 2">
            <a:extLst>
              <a:ext uri="{FF2B5EF4-FFF2-40B4-BE49-F238E27FC236}">
                <a16:creationId xmlns:a16="http://schemas.microsoft.com/office/drawing/2014/main" id="{A40300C2-FAF3-FB5F-1307-F704FEDD7F68}"/>
              </a:ext>
            </a:extLst>
          </p:cNvPr>
          <p:cNvPicPr>
            <a:picLocks noChangeAspect="1"/>
          </p:cNvPicPr>
          <p:nvPr/>
        </p:nvPicPr>
        <p:blipFill>
          <a:blip r:embed="rId2"/>
          <a:stretch>
            <a:fillRect/>
          </a:stretch>
        </p:blipFill>
        <p:spPr>
          <a:xfrm>
            <a:off x="553622" y="2092115"/>
            <a:ext cx="8049202" cy="3528126"/>
          </a:xfrm>
          <a:prstGeom prst="rect">
            <a:avLst/>
          </a:prstGeom>
        </p:spPr>
      </p:pic>
    </p:spTree>
    <p:extLst>
      <p:ext uri="{BB962C8B-B14F-4D97-AF65-F5344CB8AC3E}">
        <p14:creationId xmlns:p14="http://schemas.microsoft.com/office/powerpoint/2010/main" val="1723857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750141" y="5739837"/>
            <a:ext cx="2880917"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9D6D794B-3011-B34D-3575-EA540CD15B03}"/>
              </a:ext>
            </a:extLst>
          </p:cNvPr>
          <p:cNvSpPr txBox="1"/>
          <p:nvPr/>
        </p:nvSpPr>
        <p:spPr>
          <a:xfrm>
            <a:off x="373224" y="1362129"/>
            <a:ext cx="7287208" cy="670440"/>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8" name="Picture 7">
            <a:extLst>
              <a:ext uri="{FF2B5EF4-FFF2-40B4-BE49-F238E27FC236}">
                <a16:creationId xmlns:a16="http://schemas.microsoft.com/office/drawing/2014/main" id="{E83F9361-761F-1242-9869-78ADAB04EA69}"/>
              </a:ext>
            </a:extLst>
          </p:cNvPr>
          <p:cNvPicPr>
            <a:picLocks noChangeAspect="1"/>
          </p:cNvPicPr>
          <p:nvPr/>
        </p:nvPicPr>
        <p:blipFill>
          <a:blip r:embed="rId2"/>
          <a:stretch>
            <a:fillRect/>
          </a:stretch>
        </p:blipFill>
        <p:spPr>
          <a:xfrm>
            <a:off x="1225426" y="2022025"/>
            <a:ext cx="6248394" cy="3871924"/>
          </a:xfrm>
          <a:prstGeom prst="rect">
            <a:avLst/>
          </a:prstGeom>
        </p:spPr>
      </p:pic>
    </p:spTree>
    <p:extLst>
      <p:ext uri="{BB962C8B-B14F-4D97-AF65-F5344CB8AC3E}">
        <p14:creationId xmlns:p14="http://schemas.microsoft.com/office/powerpoint/2010/main" val="159990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738299" y="1301496"/>
            <a:ext cx="7360672" cy="2127504"/>
          </a:xfrm>
        </p:spPr>
        <p:txBody>
          <a:bodyPr/>
          <a:lstStyle/>
          <a:p>
            <a:r>
              <a:rPr lang="vi-VN" dirty="0"/>
              <a:t>Thành viên:</a:t>
            </a:r>
            <a:br>
              <a:rPr lang="vi-VN" dirty="0"/>
            </a:br>
            <a:br>
              <a:rPr lang="vi-VN" sz="2800" dirty="0"/>
            </a:br>
            <a:r>
              <a:rPr lang="vi-VN" sz="2800" dirty="0"/>
              <a:t>Trần Đức Mạnh – 20225739 (Leader)</a:t>
            </a:r>
            <a:br>
              <a:rPr lang="vi-VN" sz="2800" dirty="0"/>
            </a:br>
            <a:r>
              <a:rPr lang="vi-VN" sz="2800" dirty="0"/>
              <a:t>Nguyễn Anh Tuấn - 20225772</a:t>
            </a:r>
            <a:br>
              <a:rPr lang="vi-VN" sz="2800" dirty="0"/>
            </a:br>
            <a:r>
              <a:rPr lang="vi-VN" sz="2800" dirty="0"/>
              <a:t>Lê Vương Khánh - 20204989</a:t>
            </a:r>
            <a:br>
              <a:rPr lang="vi-VN" sz="2800" dirty="0"/>
            </a:br>
            <a:r>
              <a:rPr lang="vi-VN" sz="2800" dirty="0"/>
              <a:t>Lê Phúc - 20207992</a:t>
            </a:r>
            <a:br>
              <a:rPr lang="vi-VN" sz="2800" dirty="0"/>
            </a:br>
            <a:r>
              <a:rPr lang="vi-VN" sz="2800" dirty="0"/>
              <a:t>Bùi Minh Bá - 20225788</a:t>
            </a:r>
            <a:br>
              <a:rPr lang="vi-VN" sz="2800" dirty="0"/>
            </a:br>
            <a:br>
              <a:rPr lang="vi-VN" sz="2800" dirty="0"/>
            </a:br>
            <a:br>
              <a:rPr lang="vi-VN" sz="2800" dirty="0"/>
            </a:br>
            <a:br>
              <a:rPr lang="vi-VN" sz="2800" dirty="0"/>
            </a:br>
            <a:endParaRPr lang="en-US" sz="2800" dirty="0"/>
          </a:p>
        </p:txBody>
      </p:sp>
    </p:spTree>
    <p:extLst>
      <p:ext uri="{BB962C8B-B14F-4D97-AF65-F5344CB8AC3E}">
        <p14:creationId xmlns:p14="http://schemas.microsoft.com/office/powerpoint/2010/main" val="945003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750141" y="5739837"/>
            <a:ext cx="2880917"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9D6D794B-3011-B34D-3575-EA540CD15B03}"/>
              </a:ext>
            </a:extLst>
          </p:cNvPr>
          <p:cNvSpPr txBox="1"/>
          <p:nvPr/>
        </p:nvSpPr>
        <p:spPr>
          <a:xfrm>
            <a:off x="373224" y="1362129"/>
            <a:ext cx="7287208" cy="670440"/>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19A94A0E-56C4-06A1-188D-DE74F5125EB2}"/>
              </a:ext>
            </a:extLst>
          </p:cNvPr>
          <p:cNvPicPr>
            <a:picLocks noChangeAspect="1"/>
          </p:cNvPicPr>
          <p:nvPr/>
        </p:nvPicPr>
        <p:blipFill>
          <a:blip r:embed="rId2"/>
          <a:stretch>
            <a:fillRect/>
          </a:stretch>
        </p:blipFill>
        <p:spPr>
          <a:xfrm>
            <a:off x="1188103" y="2017854"/>
            <a:ext cx="6472329" cy="3736698"/>
          </a:xfrm>
          <a:prstGeom prst="rect">
            <a:avLst/>
          </a:prstGeom>
        </p:spPr>
      </p:pic>
    </p:spTree>
    <p:extLst>
      <p:ext uri="{BB962C8B-B14F-4D97-AF65-F5344CB8AC3E}">
        <p14:creationId xmlns:p14="http://schemas.microsoft.com/office/powerpoint/2010/main" val="3521580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500072" y="5739837"/>
            <a:ext cx="3381055"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err="1">
                <a:effectLst/>
                <a:latin typeface="Times New Roman" panose="02020603050405020304" pitchFamily="18" charset="0"/>
                <a:ea typeface="Calibri" panose="020F0502020204030204" pitchFamily="34" charset="0"/>
              </a:rPr>
              <a:t>Sơ</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đồ</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tuần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tự</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Tìm</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kiếm</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tài</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khoản</a:t>
            </a:r>
            <a:r>
              <a:rPr lang="en-US" sz="1800" i="1" kern="0" dirty="0">
                <a:effectLst/>
                <a:latin typeface="Times New Roman" panose="02020603050405020304" pitchFamily="18" charset="0"/>
                <a:ea typeface="Calibri" panose="020F0502020204030204" pitchFamily="34" charset="0"/>
              </a:rPr>
              <a:t>'</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D6D794B-3011-B34D-3575-EA540CD15B03}"/>
              </a:ext>
            </a:extLst>
          </p:cNvPr>
          <p:cNvSpPr txBox="1"/>
          <p:nvPr/>
        </p:nvSpPr>
        <p:spPr>
          <a:xfrm>
            <a:off x="373224" y="1362129"/>
            <a:ext cx="7287208" cy="670440"/>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8" name="Picture 7">
            <a:extLst>
              <a:ext uri="{FF2B5EF4-FFF2-40B4-BE49-F238E27FC236}">
                <a16:creationId xmlns:a16="http://schemas.microsoft.com/office/drawing/2014/main" id="{766E35F8-46C6-6EFF-B9A8-1DE63C778A4F}"/>
              </a:ext>
            </a:extLst>
          </p:cNvPr>
          <p:cNvPicPr>
            <a:picLocks noChangeAspect="1"/>
          </p:cNvPicPr>
          <p:nvPr/>
        </p:nvPicPr>
        <p:blipFill>
          <a:blip r:embed="rId2"/>
          <a:stretch>
            <a:fillRect/>
          </a:stretch>
        </p:blipFill>
        <p:spPr>
          <a:xfrm>
            <a:off x="1391897" y="2053662"/>
            <a:ext cx="5904642" cy="3778684"/>
          </a:xfrm>
          <a:prstGeom prst="rect">
            <a:avLst/>
          </a:prstGeom>
        </p:spPr>
      </p:pic>
    </p:spTree>
    <p:extLst>
      <p:ext uri="{BB962C8B-B14F-4D97-AF65-F5344CB8AC3E}">
        <p14:creationId xmlns:p14="http://schemas.microsoft.com/office/powerpoint/2010/main" val="2387603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320537" y="5739837"/>
            <a:ext cx="3740126"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4D1D24CA-795C-B9A2-01D0-54F7A959825E}"/>
              </a:ext>
            </a:extLst>
          </p:cNvPr>
          <p:cNvPicPr>
            <a:picLocks noChangeAspect="1"/>
          </p:cNvPicPr>
          <p:nvPr/>
        </p:nvPicPr>
        <p:blipFill>
          <a:blip r:embed="rId2"/>
          <a:stretch>
            <a:fillRect/>
          </a:stretch>
        </p:blipFill>
        <p:spPr>
          <a:xfrm>
            <a:off x="1269793" y="1524576"/>
            <a:ext cx="6399970" cy="4176391"/>
          </a:xfrm>
          <a:prstGeom prst="rect">
            <a:avLst/>
          </a:prstGeom>
        </p:spPr>
      </p:pic>
    </p:spTree>
    <p:extLst>
      <p:ext uri="{BB962C8B-B14F-4D97-AF65-F5344CB8AC3E}">
        <p14:creationId xmlns:p14="http://schemas.microsoft.com/office/powerpoint/2010/main" val="1751640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599459" y="5739837"/>
            <a:ext cx="318228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9D2BBEA6-69D1-96D3-6851-623E28BAB080}"/>
              </a:ext>
            </a:extLst>
          </p:cNvPr>
          <p:cNvPicPr>
            <a:picLocks noChangeAspect="1"/>
          </p:cNvPicPr>
          <p:nvPr/>
        </p:nvPicPr>
        <p:blipFill>
          <a:blip r:embed="rId2"/>
          <a:stretch>
            <a:fillRect/>
          </a:stretch>
        </p:blipFill>
        <p:spPr>
          <a:xfrm>
            <a:off x="1104382" y="1522670"/>
            <a:ext cx="6276132" cy="4088243"/>
          </a:xfrm>
          <a:prstGeom prst="rect">
            <a:avLst/>
          </a:prstGeom>
        </p:spPr>
      </p:pic>
    </p:spTree>
    <p:extLst>
      <p:ext uri="{BB962C8B-B14F-4D97-AF65-F5344CB8AC3E}">
        <p14:creationId xmlns:p14="http://schemas.microsoft.com/office/powerpoint/2010/main" val="1138923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769377" y="5739837"/>
            <a:ext cx="2842445"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09711265-06FC-1ED5-DC9E-AA67510C5B41}"/>
              </a:ext>
            </a:extLst>
          </p:cNvPr>
          <p:cNvPicPr>
            <a:picLocks noChangeAspect="1"/>
          </p:cNvPicPr>
          <p:nvPr/>
        </p:nvPicPr>
        <p:blipFill>
          <a:blip r:embed="rId2"/>
          <a:stretch>
            <a:fillRect/>
          </a:stretch>
        </p:blipFill>
        <p:spPr>
          <a:xfrm>
            <a:off x="1107297" y="1323694"/>
            <a:ext cx="6105265" cy="4295410"/>
          </a:xfrm>
          <a:prstGeom prst="rect">
            <a:avLst/>
          </a:prstGeom>
        </p:spPr>
      </p:pic>
    </p:spTree>
    <p:extLst>
      <p:ext uri="{BB962C8B-B14F-4D97-AF65-F5344CB8AC3E}">
        <p14:creationId xmlns:p14="http://schemas.microsoft.com/office/powerpoint/2010/main" val="759581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39909" y="5739837"/>
            <a:ext cx="2701381" cy="458074"/>
          </a:xfrm>
          <a:prstGeom prst="rect">
            <a:avLst/>
          </a:prstGeom>
          <a:noFill/>
        </p:spPr>
        <p:txBody>
          <a:bodyPr wrap="none" rtlCol="0">
            <a:spAutoFit/>
          </a:bodyPr>
          <a:lstStyle/>
          <a:p>
            <a:pPr algn="ctr">
              <a:lnSpc>
                <a:spcPct val="150000"/>
              </a:lnSpc>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69F7D6E3-BB34-0544-2FC9-FAB8F2A0A7CB}"/>
              </a:ext>
            </a:extLst>
          </p:cNvPr>
          <p:cNvPicPr>
            <a:picLocks noChangeAspect="1"/>
          </p:cNvPicPr>
          <p:nvPr/>
        </p:nvPicPr>
        <p:blipFill>
          <a:blip r:embed="rId2"/>
          <a:stretch>
            <a:fillRect/>
          </a:stretch>
        </p:blipFill>
        <p:spPr>
          <a:xfrm>
            <a:off x="1225426" y="1406768"/>
            <a:ext cx="6369692" cy="4291168"/>
          </a:xfrm>
          <a:prstGeom prst="rect">
            <a:avLst/>
          </a:prstGeom>
        </p:spPr>
      </p:pic>
    </p:spTree>
    <p:extLst>
      <p:ext uri="{BB962C8B-B14F-4D97-AF65-F5344CB8AC3E}">
        <p14:creationId xmlns:p14="http://schemas.microsoft.com/office/powerpoint/2010/main" val="185826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39909" y="5739837"/>
            <a:ext cx="270138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dirty="0">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62293D52-453F-3590-87BB-70EAF5B6E835}"/>
              </a:ext>
            </a:extLst>
          </p:cNvPr>
          <p:cNvPicPr>
            <a:picLocks noChangeAspect="1"/>
          </p:cNvPicPr>
          <p:nvPr/>
        </p:nvPicPr>
        <p:blipFill>
          <a:blip r:embed="rId2"/>
          <a:stretch>
            <a:fillRect/>
          </a:stretch>
        </p:blipFill>
        <p:spPr>
          <a:xfrm>
            <a:off x="1027992" y="1514282"/>
            <a:ext cx="6325214" cy="4012955"/>
          </a:xfrm>
          <a:prstGeom prst="rect">
            <a:avLst/>
          </a:prstGeom>
        </p:spPr>
      </p:pic>
    </p:spTree>
    <p:extLst>
      <p:ext uri="{BB962C8B-B14F-4D97-AF65-F5344CB8AC3E}">
        <p14:creationId xmlns:p14="http://schemas.microsoft.com/office/powerpoint/2010/main" val="2326374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112146" y="5739837"/>
            <a:ext cx="4156907"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B1374E49-AE5C-D540-E5A1-45BBBBED27C6}"/>
              </a:ext>
            </a:extLst>
          </p:cNvPr>
          <p:cNvPicPr>
            <a:picLocks noChangeAspect="1"/>
          </p:cNvPicPr>
          <p:nvPr/>
        </p:nvPicPr>
        <p:blipFill>
          <a:blip r:embed="rId2"/>
          <a:stretch>
            <a:fillRect/>
          </a:stretch>
        </p:blipFill>
        <p:spPr>
          <a:xfrm>
            <a:off x="814879" y="1535436"/>
            <a:ext cx="6929529" cy="4151912"/>
          </a:xfrm>
          <a:prstGeom prst="rect">
            <a:avLst/>
          </a:prstGeom>
        </p:spPr>
      </p:pic>
    </p:spTree>
    <p:extLst>
      <p:ext uri="{BB962C8B-B14F-4D97-AF65-F5344CB8AC3E}">
        <p14:creationId xmlns:p14="http://schemas.microsoft.com/office/powerpoint/2010/main" val="426707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391068" y="5739837"/>
            <a:ext cx="3599062"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6CF2773B-EA84-4417-ABF8-645E1E69359D}"/>
              </a:ext>
            </a:extLst>
          </p:cNvPr>
          <p:cNvPicPr>
            <a:picLocks noChangeAspect="1"/>
          </p:cNvPicPr>
          <p:nvPr/>
        </p:nvPicPr>
        <p:blipFill>
          <a:blip r:embed="rId2"/>
          <a:stretch>
            <a:fillRect/>
          </a:stretch>
        </p:blipFill>
        <p:spPr>
          <a:xfrm>
            <a:off x="954434" y="1565752"/>
            <a:ext cx="6472329" cy="4174085"/>
          </a:xfrm>
          <a:prstGeom prst="rect">
            <a:avLst/>
          </a:prstGeom>
        </p:spPr>
      </p:pic>
    </p:spTree>
    <p:extLst>
      <p:ext uri="{BB962C8B-B14F-4D97-AF65-F5344CB8AC3E}">
        <p14:creationId xmlns:p14="http://schemas.microsoft.com/office/powerpoint/2010/main" val="336356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560986" y="5739837"/>
            <a:ext cx="3259226" cy="458074"/>
          </a:xfrm>
          <a:prstGeom prst="rect">
            <a:avLst/>
          </a:prstGeom>
          <a:noFill/>
        </p:spPr>
        <p:txBody>
          <a:bodyPr wrap="none" rtlCol="0">
            <a:spAutoFit/>
          </a:bodyPr>
          <a:lstStyle/>
          <a:p>
            <a:pPr algn="ctr">
              <a:lnSpc>
                <a:spcPct val="150000"/>
              </a:lnSpc>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15752696-1ED4-A620-D860-BCF182281CE9}"/>
              </a:ext>
            </a:extLst>
          </p:cNvPr>
          <p:cNvPicPr>
            <a:picLocks noChangeAspect="1"/>
          </p:cNvPicPr>
          <p:nvPr/>
        </p:nvPicPr>
        <p:blipFill>
          <a:blip r:embed="rId2"/>
          <a:stretch>
            <a:fillRect/>
          </a:stretch>
        </p:blipFill>
        <p:spPr>
          <a:xfrm>
            <a:off x="1011852" y="1421483"/>
            <a:ext cx="6723225" cy="4301913"/>
          </a:xfrm>
          <a:prstGeom prst="rect">
            <a:avLst/>
          </a:prstGeom>
        </p:spPr>
      </p:pic>
    </p:spTree>
    <p:extLst>
      <p:ext uri="{BB962C8B-B14F-4D97-AF65-F5344CB8AC3E}">
        <p14:creationId xmlns:p14="http://schemas.microsoft.com/office/powerpoint/2010/main" val="311217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430389" y="1301496"/>
            <a:ext cx="7565946" cy="2127504"/>
          </a:xfrm>
        </p:spPr>
        <p:txBody>
          <a:bodyPr/>
          <a:lstStyle/>
          <a:p>
            <a:pPr marL="274320" algn="l">
              <a:lnSpc>
                <a:spcPct val="100000"/>
              </a:lnSpc>
            </a:pPr>
            <a:r>
              <a:rPr lang="vi-VN" dirty="0"/>
              <a:t>		      Mục Lục </a:t>
            </a:r>
            <a:br>
              <a:rPr lang="vi-VN" sz="2800" dirty="0"/>
            </a:br>
            <a:r>
              <a:rPr lang="vi-VN" sz="2800" dirty="0"/>
              <a:t>1. </a:t>
            </a:r>
            <a:r>
              <a:rPr lang="en-US" sz="2800" dirty="0"/>
              <a:t>KHẢO SÁT BÀI TOÁN</a:t>
            </a:r>
            <a:br>
              <a:rPr lang="vi-VN" sz="2800" dirty="0"/>
            </a:br>
            <a:r>
              <a:rPr lang="vi-VN" sz="2800" dirty="0"/>
              <a:t>2.</a:t>
            </a:r>
            <a:r>
              <a:rPr lang="en-US" sz="2800" dirty="0"/>
              <a:t> ĐẶC TẢ YÊU CẦU BÀI TOÁN</a:t>
            </a:r>
            <a:br>
              <a:rPr lang="vi-VN" sz="2800" dirty="0"/>
            </a:br>
            <a:r>
              <a:rPr lang="vi-VN" sz="2800" dirty="0"/>
              <a:t>3.</a:t>
            </a:r>
            <a:r>
              <a:rPr lang="en-US" sz="2800" dirty="0"/>
              <a:t> PHÂN TÍCH YÊU CẦU</a:t>
            </a:r>
            <a:br>
              <a:rPr lang="vi-VN" sz="2800" dirty="0"/>
            </a:br>
            <a:r>
              <a:rPr lang="vi-VN" sz="2800" dirty="0"/>
              <a:t>4.</a:t>
            </a:r>
            <a:r>
              <a:rPr lang="en-US" sz="2800" dirty="0"/>
              <a:t> THIẾT KẾ CHƯƠNG TRÌNH</a:t>
            </a:r>
            <a:br>
              <a:rPr lang="vi-VN" sz="2800" dirty="0"/>
            </a:br>
            <a:r>
              <a:rPr lang="vi-VN" sz="2800" dirty="0"/>
              <a:t>5. </a:t>
            </a:r>
            <a:r>
              <a:rPr lang="en-US" sz="2800" dirty="0"/>
              <a:t>XÂY DỰNG CHƯƠNG TRÌNH MINH HỌA</a:t>
            </a:r>
            <a:br>
              <a:rPr lang="vi-VN" sz="2800" dirty="0"/>
            </a:br>
            <a:r>
              <a:rPr lang="vi-VN" sz="2800" dirty="0"/>
              <a:t>6. </a:t>
            </a:r>
            <a:r>
              <a:rPr lang="en-US" sz="2800" dirty="0"/>
              <a:t>KẾT LUẬN VÀ HƯỚNG PHÁT TRIỂN</a:t>
            </a:r>
            <a:br>
              <a:rPr lang="vi-VN" sz="2800" dirty="0"/>
            </a:br>
            <a:br>
              <a:rPr lang="vi-VN" sz="2800" dirty="0"/>
            </a:br>
            <a:br>
              <a:rPr lang="vi-VN" sz="2800" dirty="0"/>
            </a:br>
            <a:endParaRPr lang="en-US" sz="2800" dirty="0"/>
          </a:p>
        </p:txBody>
      </p:sp>
    </p:spTree>
    <p:extLst>
      <p:ext uri="{BB962C8B-B14F-4D97-AF65-F5344CB8AC3E}">
        <p14:creationId xmlns:p14="http://schemas.microsoft.com/office/powerpoint/2010/main" val="308212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631518" y="5739837"/>
            <a:ext cx="3118161" cy="458074"/>
          </a:xfrm>
          <a:prstGeom prst="rect">
            <a:avLst/>
          </a:prstGeom>
          <a:noFill/>
        </p:spPr>
        <p:txBody>
          <a:bodyPr wrap="none" rtlCol="0">
            <a:spAutoFit/>
          </a:bodyPr>
          <a:lstStyle/>
          <a:p>
            <a:pPr algn="ctr">
              <a:lnSpc>
                <a:spcPct val="150000"/>
              </a:lnSpc>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A00925B1-976E-FDC0-E4ED-1ED97CC63CE9}"/>
              </a:ext>
            </a:extLst>
          </p:cNvPr>
          <p:cNvPicPr>
            <a:picLocks noChangeAspect="1"/>
          </p:cNvPicPr>
          <p:nvPr/>
        </p:nvPicPr>
        <p:blipFill>
          <a:blip r:embed="rId2"/>
          <a:stretch>
            <a:fillRect/>
          </a:stretch>
        </p:blipFill>
        <p:spPr>
          <a:xfrm>
            <a:off x="1228573" y="1406768"/>
            <a:ext cx="6086734" cy="4096055"/>
          </a:xfrm>
          <a:prstGeom prst="rect">
            <a:avLst/>
          </a:prstGeom>
        </p:spPr>
      </p:pic>
    </p:spTree>
    <p:extLst>
      <p:ext uri="{BB962C8B-B14F-4D97-AF65-F5344CB8AC3E}">
        <p14:creationId xmlns:p14="http://schemas.microsoft.com/office/powerpoint/2010/main" val="416028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631518" y="5739837"/>
            <a:ext cx="311816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705DEF4B-DE64-777E-9D19-FA040E95C432}"/>
              </a:ext>
            </a:extLst>
          </p:cNvPr>
          <p:cNvPicPr>
            <a:picLocks noChangeAspect="1"/>
          </p:cNvPicPr>
          <p:nvPr/>
        </p:nvPicPr>
        <p:blipFill>
          <a:blip r:embed="rId2"/>
          <a:stretch>
            <a:fillRect/>
          </a:stretch>
        </p:blipFill>
        <p:spPr>
          <a:xfrm>
            <a:off x="847852" y="1467117"/>
            <a:ext cx="7101830" cy="4163889"/>
          </a:xfrm>
          <a:prstGeom prst="rect">
            <a:avLst/>
          </a:prstGeom>
        </p:spPr>
      </p:pic>
    </p:spTree>
    <p:extLst>
      <p:ext uri="{BB962C8B-B14F-4D97-AF65-F5344CB8AC3E}">
        <p14:creationId xmlns:p14="http://schemas.microsoft.com/office/powerpoint/2010/main" val="147658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599658" y="5657343"/>
            <a:ext cx="292740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E0A26A86-50C4-9DE2-1DAA-04D483CE5948}"/>
              </a:ext>
            </a:extLst>
          </p:cNvPr>
          <p:cNvPicPr>
            <a:picLocks noChangeAspect="1"/>
          </p:cNvPicPr>
          <p:nvPr/>
        </p:nvPicPr>
        <p:blipFill>
          <a:blip r:embed="rId2"/>
          <a:stretch>
            <a:fillRect/>
          </a:stretch>
        </p:blipFill>
        <p:spPr>
          <a:xfrm>
            <a:off x="777456" y="1444896"/>
            <a:ext cx="6571809" cy="3968208"/>
          </a:xfrm>
          <a:prstGeom prst="rect">
            <a:avLst/>
          </a:prstGeom>
        </p:spPr>
      </p:pic>
    </p:spTree>
    <p:extLst>
      <p:ext uri="{BB962C8B-B14F-4D97-AF65-F5344CB8AC3E}">
        <p14:creationId xmlns:p14="http://schemas.microsoft.com/office/powerpoint/2010/main" val="3036495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378444" y="5657343"/>
            <a:ext cx="336983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ACB7D6AC-C6FE-1A4F-456F-D38D6623677D}"/>
              </a:ext>
            </a:extLst>
          </p:cNvPr>
          <p:cNvPicPr>
            <a:picLocks noChangeAspect="1"/>
          </p:cNvPicPr>
          <p:nvPr/>
        </p:nvPicPr>
        <p:blipFill>
          <a:blip r:embed="rId2"/>
          <a:stretch>
            <a:fillRect/>
          </a:stretch>
        </p:blipFill>
        <p:spPr>
          <a:xfrm>
            <a:off x="1076136" y="1406768"/>
            <a:ext cx="6640280" cy="4112567"/>
          </a:xfrm>
          <a:prstGeom prst="rect">
            <a:avLst/>
          </a:prstGeom>
        </p:spPr>
      </p:pic>
    </p:spTree>
    <p:extLst>
      <p:ext uri="{BB962C8B-B14F-4D97-AF65-F5344CB8AC3E}">
        <p14:creationId xmlns:p14="http://schemas.microsoft.com/office/powerpoint/2010/main" val="2383702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378444" y="5657343"/>
            <a:ext cx="336983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72273CB-2CE3-5108-CF33-4CCE270E0E9A}"/>
              </a:ext>
            </a:extLst>
          </p:cNvPr>
          <p:cNvPicPr>
            <a:picLocks noChangeAspect="1"/>
          </p:cNvPicPr>
          <p:nvPr/>
        </p:nvPicPr>
        <p:blipFill>
          <a:blip r:embed="rId2"/>
          <a:stretch>
            <a:fillRect/>
          </a:stretch>
        </p:blipFill>
        <p:spPr>
          <a:xfrm>
            <a:off x="1244087" y="1557868"/>
            <a:ext cx="6742917" cy="4089905"/>
          </a:xfrm>
          <a:prstGeom prst="rect">
            <a:avLst/>
          </a:prstGeom>
        </p:spPr>
      </p:pic>
    </p:spTree>
    <p:extLst>
      <p:ext uri="{BB962C8B-B14F-4D97-AF65-F5344CB8AC3E}">
        <p14:creationId xmlns:p14="http://schemas.microsoft.com/office/powerpoint/2010/main" val="384283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63352" y="5657343"/>
            <a:ext cx="2400016"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5D897428-8371-95C5-4D0B-CFE37201DFFF}"/>
              </a:ext>
            </a:extLst>
          </p:cNvPr>
          <p:cNvPicPr>
            <a:picLocks noChangeAspect="1"/>
          </p:cNvPicPr>
          <p:nvPr/>
        </p:nvPicPr>
        <p:blipFill>
          <a:blip r:embed="rId2"/>
          <a:stretch>
            <a:fillRect/>
          </a:stretch>
        </p:blipFill>
        <p:spPr>
          <a:xfrm>
            <a:off x="932682" y="1307681"/>
            <a:ext cx="6678515" cy="4250517"/>
          </a:xfrm>
          <a:prstGeom prst="rect">
            <a:avLst/>
          </a:prstGeom>
        </p:spPr>
      </p:pic>
    </p:spTree>
    <p:extLst>
      <p:ext uri="{BB962C8B-B14F-4D97-AF65-F5344CB8AC3E}">
        <p14:creationId xmlns:p14="http://schemas.microsoft.com/office/powerpoint/2010/main" val="2449438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12056" y="5657343"/>
            <a:ext cx="2502609"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76993BAA-1252-CE96-5C1F-16260BD05F14}"/>
              </a:ext>
            </a:extLst>
          </p:cNvPr>
          <p:cNvPicPr>
            <a:picLocks noChangeAspect="1"/>
          </p:cNvPicPr>
          <p:nvPr/>
        </p:nvPicPr>
        <p:blipFill>
          <a:blip r:embed="rId2"/>
          <a:stretch>
            <a:fillRect/>
          </a:stretch>
        </p:blipFill>
        <p:spPr>
          <a:xfrm>
            <a:off x="963912" y="1392589"/>
            <a:ext cx="6198896" cy="4080702"/>
          </a:xfrm>
          <a:prstGeom prst="rect">
            <a:avLst/>
          </a:prstGeom>
        </p:spPr>
      </p:pic>
    </p:spTree>
    <p:extLst>
      <p:ext uri="{BB962C8B-B14F-4D97-AF65-F5344CB8AC3E}">
        <p14:creationId xmlns:p14="http://schemas.microsoft.com/office/powerpoint/2010/main" val="792674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82588" y="5657343"/>
            <a:ext cx="236154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0370C160-2374-83FD-70B0-F5AF19D41390}"/>
              </a:ext>
            </a:extLst>
          </p:cNvPr>
          <p:cNvPicPr>
            <a:picLocks noChangeAspect="1"/>
          </p:cNvPicPr>
          <p:nvPr/>
        </p:nvPicPr>
        <p:blipFill>
          <a:blip r:embed="rId2"/>
          <a:stretch>
            <a:fillRect/>
          </a:stretch>
        </p:blipFill>
        <p:spPr>
          <a:xfrm>
            <a:off x="1067787" y="1406768"/>
            <a:ext cx="6408305" cy="3906331"/>
          </a:xfrm>
          <a:prstGeom prst="rect">
            <a:avLst/>
          </a:prstGeom>
        </p:spPr>
      </p:pic>
    </p:spTree>
    <p:extLst>
      <p:ext uri="{BB962C8B-B14F-4D97-AF65-F5344CB8AC3E}">
        <p14:creationId xmlns:p14="http://schemas.microsoft.com/office/powerpoint/2010/main" val="584382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56907" cy="461665"/>
          </a:xfrm>
          <a:prstGeom prst="rect">
            <a:avLst/>
          </a:prstGeom>
          <a:noFill/>
        </p:spPr>
        <p:txBody>
          <a:bodyPr wrap="none" rtlCol="0">
            <a:spAutoFit/>
          </a:bodyPr>
          <a:lstStyle/>
          <a:p>
            <a:r>
              <a:rPr lang="vi-VN" sz="2400" dirty="0"/>
              <a:t>3.1 Xây dựng biểu đồ tuần tự</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889801" y="5657343"/>
            <a:ext cx="2347116" cy="458074"/>
          </a:xfrm>
          <a:prstGeom prst="rect">
            <a:avLst/>
          </a:prstGeom>
          <a:noFill/>
        </p:spPr>
        <p:txBody>
          <a:bodyPr wrap="none" rtlCol="0">
            <a:spAutoFit/>
          </a:bodyPr>
          <a:lstStyle/>
          <a:p>
            <a:pPr algn="ctr">
              <a:lnSpc>
                <a:spcPct val="150000"/>
              </a:lnSpc>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A3B67378-4601-CA0A-4FB2-D882FB021907}"/>
              </a:ext>
            </a:extLst>
          </p:cNvPr>
          <p:cNvPicPr>
            <a:picLocks noChangeAspect="1"/>
          </p:cNvPicPr>
          <p:nvPr/>
        </p:nvPicPr>
        <p:blipFill>
          <a:blip r:embed="rId2"/>
          <a:stretch>
            <a:fillRect/>
          </a:stretch>
        </p:blipFill>
        <p:spPr>
          <a:xfrm>
            <a:off x="1107298" y="1474333"/>
            <a:ext cx="6375853" cy="4038064"/>
          </a:xfrm>
          <a:prstGeom prst="rect">
            <a:avLst/>
          </a:prstGeom>
        </p:spPr>
      </p:pic>
    </p:spTree>
    <p:extLst>
      <p:ext uri="{BB962C8B-B14F-4D97-AF65-F5344CB8AC3E}">
        <p14:creationId xmlns:p14="http://schemas.microsoft.com/office/powerpoint/2010/main" val="102698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3.</a:t>
            </a:r>
            <a:r>
              <a:rPr lang="en-US" sz="2800" dirty="0"/>
              <a:t> PHÂN TÍCH YÊU CẦU</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308137" cy="461665"/>
          </a:xfrm>
          <a:prstGeom prst="rect">
            <a:avLst/>
          </a:prstGeom>
          <a:noFill/>
        </p:spPr>
        <p:txBody>
          <a:bodyPr wrap="none" rtlCol="0">
            <a:spAutoFit/>
          </a:bodyPr>
          <a:lstStyle/>
          <a:p>
            <a:r>
              <a:rPr lang="vi-VN" sz="2400" dirty="0"/>
              <a:t>3.2</a:t>
            </a:r>
            <a:r>
              <a:rPr lang="en-US" sz="2400" dirty="0"/>
              <a:t> </a:t>
            </a:r>
            <a:r>
              <a:rPr lang="vi-VN" sz="2400" dirty="0"/>
              <a:t>Xây dựng biểu đồ thực thể liên kết (ERD)</a:t>
            </a:r>
            <a:endParaRPr lang="en-US" sz="2400" dirty="0"/>
          </a:p>
        </p:txBody>
      </p:sp>
      <p:sp>
        <p:nvSpPr>
          <p:cNvPr id="4" name="TextBox 3">
            <a:extLst>
              <a:ext uri="{FF2B5EF4-FFF2-40B4-BE49-F238E27FC236}">
                <a16:creationId xmlns:a16="http://schemas.microsoft.com/office/drawing/2014/main" id="{84F88756-298F-EFA5-0508-A193085A692F}"/>
              </a:ext>
            </a:extLst>
          </p:cNvPr>
          <p:cNvSpPr txBox="1"/>
          <p:nvPr/>
        </p:nvSpPr>
        <p:spPr>
          <a:xfrm>
            <a:off x="2685418" y="5657343"/>
            <a:ext cx="275588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ERD</a:t>
            </a:r>
          </a:p>
        </p:txBody>
      </p:sp>
      <p:pic>
        <p:nvPicPr>
          <p:cNvPr id="7" name="Picture 6">
            <a:extLst>
              <a:ext uri="{FF2B5EF4-FFF2-40B4-BE49-F238E27FC236}">
                <a16:creationId xmlns:a16="http://schemas.microsoft.com/office/drawing/2014/main" id="{FBFF1D5A-00DD-ABF1-9345-3CA46F7B7F29}"/>
              </a:ext>
            </a:extLst>
          </p:cNvPr>
          <p:cNvPicPr>
            <a:picLocks noChangeAspect="1"/>
          </p:cNvPicPr>
          <p:nvPr/>
        </p:nvPicPr>
        <p:blipFill>
          <a:blip r:embed="rId2"/>
          <a:stretch>
            <a:fillRect/>
          </a:stretch>
        </p:blipFill>
        <p:spPr>
          <a:xfrm>
            <a:off x="441655" y="1406768"/>
            <a:ext cx="7918574" cy="4144790"/>
          </a:xfrm>
          <a:prstGeom prst="rect">
            <a:avLst/>
          </a:prstGeom>
        </p:spPr>
      </p:pic>
    </p:spTree>
    <p:extLst>
      <p:ext uri="{BB962C8B-B14F-4D97-AF65-F5344CB8AC3E}">
        <p14:creationId xmlns:p14="http://schemas.microsoft.com/office/powerpoint/2010/main" val="93660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7" name="Oval 6">
            <a:extLst>
              <a:ext uri="{FF2B5EF4-FFF2-40B4-BE49-F238E27FC236}">
                <a16:creationId xmlns:a16="http://schemas.microsoft.com/office/drawing/2014/main" id="{035BF608-6E9D-DA67-A217-368AF9F5751C}"/>
              </a:ext>
            </a:extLst>
          </p:cNvPr>
          <p:cNvSpPr/>
          <p:nvPr/>
        </p:nvSpPr>
        <p:spPr>
          <a:xfrm>
            <a:off x="3353991" y="2960605"/>
            <a:ext cx="1940768"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nhà hàng</a:t>
            </a:r>
            <a:endParaRPr lang="en-US" dirty="0"/>
          </a:p>
        </p:txBody>
      </p:sp>
      <p:sp>
        <p:nvSpPr>
          <p:cNvPr id="8" name="Oval 7">
            <a:extLst>
              <a:ext uri="{FF2B5EF4-FFF2-40B4-BE49-F238E27FC236}">
                <a16:creationId xmlns:a16="http://schemas.microsoft.com/office/drawing/2014/main" id="{193955AF-B06A-4E25-B936-0ECF198E40ED}"/>
              </a:ext>
            </a:extLst>
          </p:cNvPr>
          <p:cNvSpPr/>
          <p:nvPr/>
        </p:nvSpPr>
        <p:spPr>
          <a:xfrm>
            <a:off x="6235234" y="1833156"/>
            <a:ext cx="1660849" cy="91440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Đặt bàn </a:t>
            </a:r>
            <a:endParaRPr lang="en-US" dirty="0"/>
          </a:p>
        </p:txBody>
      </p:sp>
      <p:sp>
        <p:nvSpPr>
          <p:cNvPr id="9" name="Oval 8">
            <a:extLst>
              <a:ext uri="{FF2B5EF4-FFF2-40B4-BE49-F238E27FC236}">
                <a16:creationId xmlns:a16="http://schemas.microsoft.com/office/drawing/2014/main" id="{C2511162-F154-5190-93B0-2C007E59A168}"/>
              </a:ext>
            </a:extLst>
          </p:cNvPr>
          <p:cNvSpPr/>
          <p:nvPr/>
        </p:nvSpPr>
        <p:spPr>
          <a:xfrm>
            <a:off x="3408780" y="1375956"/>
            <a:ext cx="166084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Nhân viên</a:t>
            </a:r>
            <a:endParaRPr lang="en-US" dirty="0"/>
          </a:p>
        </p:txBody>
      </p:sp>
      <p:sp>
        <p:nvSpPr>
          <p:cNvPr id="10" name="Oval 9">
            <a:extLst>
              <a:ext uri="{FF2B5EF4-FFF2-40B4-BE49-F238E27FC236}">
                <a16:creationId xmlns:a16="http://schemas.microsoft.com/office/drawing/2014/main" id="{F3815C7B-4E9E-9C54-1DA1-3072FAE5C396}"/>
              </a:ext>
            </a:extLst>
          </p:cNvPr>
          <p:cNvSpPr/>
          <p:nvPr/>
        </p:nvSpPr>
        <p:spPr>
          <a:xfrm>
            <a:off x="752667" y="2063620"/>
            <a:ext cx="1660849" cy="9144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Nhà cung cấp</a:t>
            </a:r>
            <a:endParaRPr lang="en-US" dirty="0"/>
          </a:p>
        </p:txBody>
      </p:sp>
      <p:sp>
        <p:nvSpPr>
          <p:cNvPr id="11" name="Oval 10">
            <a:extLst>
              <a:ext uri="{FF2B5EF4-FFF2-40B4-BE49-F238E27FC236}">
                <a16:creationId xmlns:a16="http://schemas.microsoft.com/office/drawing/2014/main" id="{DBD81A06-A84F-A60C-7B35-1D280CEE1A9F}"/>
              </a:ext>
            </a:extLst>
          </p:cNvPr>
          <p:cNvSpPr/>
          <p:nvPr/>
        </p:nvSpPr>
        <p:spPr>
          <a:xfrm>
            <a:off x="2745881" y="4730088"/>
            <a:ext cx="1660849" cy="9144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Nguyên liệu</a:t>
            </a:r>
            <a:endParaRPr lang="en-US" dirty="0"/>
          </a:p>
        </p:txBody>
      </p:sp>
      <p:sp>
        <p:nvSpPr>
          <p:cNvPr id="12" name="Oval 11">
            <a:extLst>
              <a:ext uri="{FF2B5EF4-FFF2-40B4-BE49-F238E27FC236}">
                <a16:creationId xmlns:a16="http://schemas.microsoft.com/office/drawing/2014/main" id="{B22B46C2-3391-4D01-7592-F2AE1997FECF}"/>
              </a:ext>
            </a:extLst>
          </p:cNvPr>
          <p:cNvSpPr/>
          <p:nvPr/>
        </p:nvSpPr>
        <p:spPr>
          <a:xfrm>
            <a:off x="852194" y="4035799"/>
            <a:ext cx="1660849" cy="9144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Hóa đơn</a:t>
            </a:r>
            <a:endParaRPr lang="en-US" dirty="0"/>
          </a:p>
        </p:txBody>
      </p:sp>
      <p:sp>
        <p:nvSpPr>
          <p:cNvPr id="13" name="Oval 12">
            <a:extLst>
              <a:ext uri="{FF2B5EF4-FFF2-40B4-BE49-F238E27FC236}">
                <a16:creationId xmlns:a16="http://schemas.microsoft.com/office/drawing/2014/main" id="{1EF948EE-CC42-D171-BFCA-606BE81F599D}"/>
              </a:ext>
            </a:extLst>
          </p:cNvPr>
          <p:cNvSpPr/>
          <p:nvPr/>
        </p:nvSpPr>
        <p:spPr>
          <a:xfrm>
            <a:off x="6490992" y="3578599"/>
            <a:ext cx="1660849" cy="9144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Món ăn</a:t>
            </a:r>
            <a:endParaRPr lang="en-US" dirty="0"/>
          </a:p>
        </p:txBody>
      </p:sp>
      <p:cxnSp>
        <p:nvCxnSpPr>
          <p:cNvPr id="15" name="Straight Connector 14">
            <a:extLst>
              <a:ext uri="{FF2B5EF4-FFF2-40B4-BE49-F238E27FC236}">
                <a16:creationId xmlns:a16="http://schemas.microsoft.com/office/drawing/2014/main" id="{745161EC-0D63-25A1-B07C-3075DABE5C66}"/>
              </a:ext>
            </a:extLst>
          </p:cNvPr>
          <p:cNvCxnSpPr>
            <a:stCxn id="7" idx="0"/>
            <a:endCxn id="9" idx="4"/>
          </p:cNvCxnSpPr>
          <p:nvPr/>
        </p:nvCxnSpPr>
        <p:spPr>
          <a:xfrm flipH="1" flipV="1">
            <a:off x="4239205" y="2290356"/>
            <a:ext cx="85170" cy="670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D9E058-5774-58C3-5561-085403088F43}"/>
              </a:ext>
            </a:extLst>
          </p:cNvPr>
          <p:cNvCxnSpPr>
            <a:cxnSpLocks/>
            <a:stCxn id="7" idx="7"/>
            <a:endCxn id="8" idx="3"/>
          </p:cNvCxnSpPr>
          <p:nvPr/>
        </p:nvCxnSpPr>
        <p:spPr>
          <a:xfrm flipV="1">
            <a:off x="5010540" y="2613645"/>
            <a:ext cx="1467920" cy="480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43156D-F2E6-F922-00EC-B8569FF66EE8}"/>
              </a:ext>
            </a:extLst>
          </p:cNvPr>
          <p:cNvCxnSpPr>
            <a:cxnSpLocks/>
            <a:stCxn id="7" idx="5"/>
            <a:endCxn id="13" idx="2"/>
          </p:cNvCxnSpPr>
          <p:nvPr/>
        </p:nvCxnSpPr>
        <p:spPr>
          <a:xfrm>
            <a:off x="5010540" y="3741094"/>
            <a:ext cx="1480452" cy="29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D553CA-6C52-865F-8DA0-DBEAE16A02BF}"/>
              </a:ext>
            </a:extLst>
          </p:cNvPr>
          <p:cNvCxnSpPr>
            <a:cxnSpLocks/>
            <a:stCxn id="7" idx="4"/>
            <a:endCxn id="11" idx="0"/>
          </p:cNvCxnSpPr>
          <p:nvPr/>
        </p:nvCxnSpPr>
        <p:spPr>
          <a:xfrm flipH="1">
            <a:off x="3576306" y="3875005"/>
            <a:ext cx="748069" cy="855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7A9803-29EA-378A-106F-F69F5B24442A}"/>
              </a:ext>
            </a:extLst>
          </p:cNvPr>
          <p:cNvCxnSpPr>
            <a:stCxn id="7" idx="3"/>
            <a:endCxn id="12" idx="7"/>
          </p:cNvCxnSpPr>
          <p:nvPr/>
        </p:nvCxnSpPr>
        <p:spPr>
          <a:xfrm flipH="1">
            <a:off x="2269817" y="3741094"/>
            <a:ext cx="1368393" cy="428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FD6532-32F4-3074-0E6C-AC78BDD8FFF3}"/>
              </a:ext>
            </a:extLst>
          </p:cNvPr>
          <p:cNvCxnSpPr/>
          <p:nvPr/>
        </p:nvCxnSpPr>
        <p:spPr>
          <a:xfrm flipH="1" flipV="1">
            <a:off x="2269817" y="2747556"/>
            <a:ext cx="1247824" cy="443513"/>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7C91FD6-EED4-2356-12AF-4ABD976E8CF9}"/>
              </a:ext>
            </a:extLst>
          </p:cNvPr>
          <p:cNvSpPr/>
          <p:nvPr/>
        </p:nvSpPr>
        <p:spPr>
          <a:xfrm>
            <a:off x="5166002" y="4812560"/>
            <a:ext cx="1570700" cy="914400"/>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Báo cáo</a:t>
            </a:r>
            <a:endParaRPr lang="en-US" dirty="0"/>
          </a:p>
        </p:txBody>
      </p:sp>
      <p:cxnSp>
        <p:nvCxnSpPr>
          <p:cNvPr id="34" name="Straight Connector 33">
            <a:extLst>
              <a:ext uri="{FF2B5EF4-FFF2-40B4-BE49-F238E27FC236}">
                <a16:creationId xmlns:a16="http://schemas.microsoft.com/office/drawing/2014/main" id="{CF665301-EC2E-EC22-5159-BCE07430AE3B}"/>
              </a:ext>
            </a:extLst>
          </p:cNvPr>
          <p:cNvCxnSpPr>
            <a:cxnSpLocks/>
          </p:cNvCxnSpPr>
          <p:nvPr/>
        </p:nvCxnSpPr>
        <p:spPr>
          <a:xfrm>
            <a:off x="4737272" y="3833769"/>
            <a:ext cx="1007228" cy="9787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84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4.</a:t>
            </a:r>
            <a:r>
              <a:rPr lang="en-US" sz="2800" dirty="0"/>
              <a:t> THIẾT KẾ CHƯƠNG TRÌNH</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035639" cy="461665"/>
          </a:xfrm>
          <a:prstGeom prst="rect">
            <a:avLst/>
          </a:prstGeom>
          <a:noFill/>
        </p:spPr>
        <p:txBody>
          <a:bodyPr wrap="none" rtlCol="0">
            <a:spAutoFit/>
          </a:bodyPr>
          <a:lstStyle/>
          <a:p>
            <a:r>
              <a:rPr lang="vi-VN" sz="2400" dirty="0"/>
              <a:t>4.1 Thiết kế kiến trúc</a:t>
            </a:r>
            <a:endParaRPr lang="en-US" sz="2400" dirty="0"/>
          </a:p>
        </p:txBody>
      </p:sp>
      <p:sp>
        <p:nvSpPr>
          <p:cNvPr id="8" name="Oval 7">
            <a:extLst>
              <a:ext uri="{FF2B5EF4-FFF2-40B4-BE49-F238E27FC236}">
                <a16:creationId xmlns:a16="http://schemas.microsoft.com/office/drawing/2014/main" id="{B5FB21AA-95D8-548B-65E4-1600890395B8}"/>
              </a:ext>
            </a:extLst>
          </p:cNvPr>
          <p:cNvSpPr/>
          <p:nvPr/>
        </p:nvSpPr>
        <p:spPr>
          <a:xfrm>
            <a:off x="3069772" y="1737827"/>
            <a:ext cx="2500604" cy="1805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a:effectLst/>
                <a:latin typeface="Times New Roman" panose="02020603050405020304" pitchFamily="18" charset="0"/>
                <a:ea typeface="Calibri" panose="020F0502020204030204" pitchFamily="34" charset="0"/>
              </a:rPr>
              <a:t>Mô hình 3 lớp DTO-DAO-GUI</a:t>
            </a:r>
            <a:endParaRPr lang="en-US"/>
          </a:p>
        </p:txBody>
      </p:sp>
      <p:sp>
        <p:nvSpPr>
          <p:cNvPr id="12" name="Rectangle: Rounded Corners 11">
            <a:extLst>
              <a:ext uri="{FF2B5EF4-FFF2-40B4-BE49-F238E27FC236}">
                <a16:creationId xmlns:a16="http://schemas.microsoft.com/office/drawing/2014/main" id="{F6186429-2D3A-3E5E-8C3A-B1D92860C431}"/>
              </a:ext>
            </a:extLst>
          </p:cNvPr>
          <p:cNvSpPr/>
          <p:nvPr/>
        </p:nvSpPr>
        <p:spPr>
          <a:xfrm>
            <a:off x="401217" y="1548882"/>
            <a:ext cx="1847462" cy="218336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err="1">
                <a:effectLst/>
                <a:latin typeface="Times New Roman" panose="02020603050405020304" pitchFamily="18" charset="0"/>
                <a:ea typeface="Calibri" panose="020F0502020204030204" pitchFamily="34" charset="0"/>
              </a:rPr>
              <a:t>Lớp</a:t>
            </a:r>
            <a:r>
              <a:rPr lang="en-US" sz="1800" kern="0" dirty="0">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DTO: </a:t>
            </a:r>
          </a:p>
          <a:p>
            <a:pPr algn="ctr"/>
            <a:r>
              <a:rPr lang="vi-VN" sz="1800" kern="0" dirty="0">
                <a:effectLst/>
                <a:latin typeface="Times New Roman" panose="02020603050405020304" pitchFamily="18" charset="0"/>
                <a:ea typeface="Calibri" panose="020F0502020204030204" pitchFamily="34" charset="0"/>
              </a:rPr>
              <a:t>chứa thuộc tính</a:t>
            </a:r>
          </a:p>
          <a:p>
            <a:pPr algn="ctr"/>
            <a:r>
              <a:rPr lang="vi-VN" kern="0" dirty="0">
                <a:latin typeface="Times New Roman" panose="02020603050405020304" pitchFamily="18" charset="0"/>
                <a:ea typeface="Calibri" panose="020F0502020204030204" pitchFamily="34" charset="0"/>
              </a:rPr>
              <a:t>Vd: id, name,...</a:t>
            </a:r>
            <a:endParaRPr lang="en-US" dirty="0"/>
          </a:p>
        </p:txBody>
      </p:sp>
      <p:sp>
        <p:nvSpPr>
          <p:cNvPr id="13" name="Rectangle: Rounded Corners 12">
            <a:extLst>
              <a:ext uri="{FF2B5EF4-FFF2-40B4-BE49-F238E27FC236}">
                <a16:creationId xmlns:a16="http://schemas.microsoft.com/office/drawing/2014/main" id="{5D574416-0B4B-2D8A-10B0-1B3D174DFEDA}"/>
              </a:ext>
            </a:extLst>
          </p:cNvPr>
          <p:cNvSpPr/>
          <p:nvPr/>
        </p:nvSpPr>
        <p:spPr>
          <a:xfrm>
            <a:off x="3233057" y="4173894"/>
            <a:ext cx="2174033" cy="2183364"/>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err="1">
                <a:effectLst/>
                <a:latin typeface="Times New Roman" panose="02020603050405020304" pitchFamily="18" charset="0"/>
                <a:ea typeface="Calibri" panose="020F0502020204030204" pitchFamily="34" charset="0"/>
              </a:rPr>
              <a:t>Lớp</a:t>
            </a:r>
            <a:r>
              <a:rPr lang="en-US" sz="1800" kern="0" dirty="0">
                <a:effectLst/>
                <a:latin typeface="Times New Roman" panose="02020603050405020304" pitchFamily="18" charset="0"/>
                <a:ea typeface="Calibri" panose="020F0502020204030204" pitchFamily="34" charset="0"/>
              </a:rPr>
              <a:t> </a:t>
            </a:r>
            <a:r>
              <a:rPr lang="vi-VN" kern="0" dirty="0">
                <a:latin typeface="Times New Roman" panose="02020603050405020304" pitchFamily="18" charset="0"/>
                <a:ea typeface="Calibri" panose="020F0502020204030204" pitchFamily="34" charset="0"/>
              </a:rPr>
              <a:t>GUI</a:t>
            </a:r>
            <a:r>
              <a:rPr lang="vi-VN" sz="1800" kern="0" dirty="0">
                <a:effectLst/>
                <a:latin typeface="Times New Roman" panose="02020603050405020304" pitchFamily="18" charset="0"/>
                <a:ea typeface="Calibri" panose="020F0502020204030204" pitchFamily="34" charset="0"/>
              </a:rPr>
              <a:t>: </a:t>
            </a:r>
          </a:p>
          <a:p>
            <a:pPr algn="ctr"/>
            <a:r>
              <a:rPr lang="vi-VN" kern="0" dirty="0">
                <a:latin typeface="Times New Roman" panose="02020603050405020304" pitchFamily="18" charset="0"/>
                <a:ea typeface="Calibri" panose="020F0502020204030204" pitchFamily="34" charset="0"/>
              </a:rPr>
              <a:t>cung cấp giao diện người dùng</a:t>
            </a:r>
            <a:endParaRPr lang="vi-VN" sz="1800" kern="0" dirty="0">
              <a:effectLst/>
              <a:latin typeface="Times New Roman" panose="02020603050405020304" pitchFamily="18" charset="0"/>
              <a:ea typeface="Calibri" panose="020F0502020204030204" pitchFamily="34" charset="0"/>
            </a:endParaRPr>
          </a:p>
          <a:p>
            <a:pPr algn="ctr"/>
            <a:r>
              <a:rPr lang="vi-VN" kern="0" dirty="0">
                <a:latin typeface="Times New Roman" panose="02020603050405020304" pitchFamily="18" charset="0"/>
                <a:ea typeface="Calibri" panose="020F0502020204030204" pitchFamily="34" charset="0"/>
              </a:rPr>
              <a:t>Vd: hộp văn bản, nút bấm</a:t>
            </a:r>
            <a:endParaRPr lang="en-US" dirty="0"/>
          </a:p>
        </p:txBody>
      </p:sp>
      <p:sp>
        <p:nvSpPr>
          <p:cNvPr id="14" name="Rectangle: Rounded Corners 13">
            <a:extLst>
              <a:ext uri="{FF2B5EF4-FFF2-40B4-BE49-F238E27FC236}">
                <a16:creationId xmlns:a16="http://schemas.microsoft.com/office/drawing/2014/main" id="{D6CF8EA9-1855-A170-C04A-A81636E2298F}"/>
              </a:ext>
            </a:extLst>
          </p:cNvPr>
          <p:cNvSpPr/>
          <p:nvPr/>
        </p:nvSpPr>
        <p:spPr>
          <a:xfrm>
            <a:off x="6391469" y="1581540"/>
            <a:ext cx="1943876" cy="218336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err="1">
                <a:effectLst/>
                <a:latin typeface="Times New Roman" panose="02020603050405020304" pitchFamily="18" charset="0"/>
                <a:ea typeface="Calibri" panose="020F0502020204030204" pitchFamily="34" charset="0"/>
              </a:rPr>
              <a:t>Lớp</a:t>
            </a:r>
            <a:r>
              <a:rPr lang="en-US" sz="1800" kern="0" dirty="0">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DAO: chứa hành vi</a:t>
            </a:r>
          </a:p>
          <a:p>
            <a:pPr algn="ctr"/>
            <a:r>
              <a:rPr lang="vi-VN" kern="0" dirty="0">
                <a:latin typeface="Times New Roman" panose="02020603050405020304" pitchFamily="18" charset="0"/>
                <a:ea typeface="Calibri" panose="020F0502020204030204" pitchFamily="34" charset="0"/>
              </a:rPr>
              <a:t>Vd: thêm, sửa, xóa, tìm kiếm,...</a:t>
            </a:r>
            <a:endParaRPr lang="en-US" dirty="0"/>
          </a:p>
        </p:txBody>
      </p:sp>
      <p:cxnSp>
        <p:nvCxnSpPr>
          <p:cNvPr id="16" name="Straight Arrow Connector 15">
            <a:extLst>
              <a:ext uri="{FF2B5EF4-FFF2-40B4-BE49-F238E27FC236}">
                <a16:creationId xmlns:a16="http://schemas.microsoft.com/office/drawing/2014/main" id="{4FD2D6B4-67CB-B06A-9631-74C57A60EAE0}"/>
              </a:ext>
            </a:extLst>
          </p:cNvPr>
          <p:cNvCxnSpPr>
            <a:stCxn id="8" idx="2"/>
            <a:endCxn id="12" idx="3"/>
          </p:cNvCxnSpPr>
          <p:nvPr/>
        </p:nvCxnSpPr>
        <p:spPr>
          <a:xfrm flipH="1">
            <a:off x="2248679" y="2640564"/>
            <a:ext cx="821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54A2BE-AD46-7B75-8375-C53BA1229255}"/>
              </a:ext>
            </a:extLst>
          </p:cNvPr>
          <p:cNvCxnSpPr>
            <a:stCxn id="8" idx="6"/>
            <a:endCxn id="14" idx="1"/>
          </p:cNvCxnSpPr>
          <p:nvPr/>
        </p:nvCxnSpPr>
        <p:spPr>
          <a:xfrm>
            <a:off x="5570376" y="2640564"/>
            <a:ext cx="821093" cy="3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3E0224-23D4-C7C5-5EB9-60DFAA76FCAF}"/>
              </a:ext>
            </a:extLst>
          </p:cNvPr>
          <p:cNvCxnSpPr>
            <a:stCxn id="8" idx="4"/>
            <a:endCxn id="13" idx="0"/>
          </p:cNvCxnSpPr>
          <p:nvPr/>
        </p:nvCxnSpPr>
        <p:spPr>
          <a:xfrm>
            <a:off x="4320074" y="3543300"/>
            <a:ext cx="0" cy="63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252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4.</a:t>
            </a:r>
            <a:r>
              <a:rPr lang="en-US" sz="2800" dirty="0"/>
              <a:t> THIẾT KẾ CHƯƠNG TRÌNH</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697679" cy="461665"/>
          </a:xfrm>
          <a:prstGeom prst="rect">
            <a:avLst/>
          </a:prstGeom>
          <a:noFill/>
        </p:spPr>
        <p:txBody>
          <a:bodyPr wrap="none" rtlCol="0">
            <a:spAutoFit/>
          </a:bodyPr>
          <a:lstStyle/>
          <a:p>
            <a:r>
              <a:rPr lang="vi-VN" sz="2400" dirty="0"/>
              <a:t>4.2 Thiết kế cơ sở dữ liệu</a:t>
            </a:r>
            <a:endParaRPr lang="en-US" sz="2400" dirty="0"/>
          </a:p>
        </p:txBody>
      </p:sp>
      <p:pic>
        <p:nvPicPr>
          <p:cNvPr id="3" name="Picture 2">
            <a:extLst>
              <a:ext uri="{FF2B5EF4-FFF2-40B4-BE49-F238E27FC236}">
                <a16:creationId xmlns:a16="http://schemas.microsoft.com/office/drawing/2014/main" id="{04DF3A06-BAB3-73C3-DC13-AB89A6A08907}"/>
              </a:ext>
            </a:extLst>
          </p:cNvPr>
          <p:cNvPicPr>
            <a:picLocks noChangeAspect="1"/>
          </p:cNvPicPr>
          <p:nvPr/>
        </p:nvPicPr>
        <p:blipFill>
          <a:blip r:embed="rId2"/>
          <a:stretch>
            <a:fillRect/>
          </a:stretch>
        </p:blipFill>
        <p:spPr>
          <a:xfrm>
            <a:off x="1000537" y="1535831"/>
            <a:ext cx="7142926" cy="3786337"/>
          </a:xfrm>
          <a:prstGeom prst="rect">
            <a:avLst/>
          </a:prstGeom>
        </p:spPr>
      </p:pic>
      <p:sp>
        <p:nvSpPr>
          <p:cNvPr id="4" name="TextBox 3">
            <a:extLst>
              <a:ext uri="{FF2B5EF4-FFF2-40B4-BE49-F238E27FC236}">
                <a16:creationId xmlns:a16="http://schemas.microsoft.com/office/drawing/2014/main" id="{7DC2EBBE-E087-D74B-9BBD-10863400FB60}"/>
              </a:ext>
            </a:extLst>
          </p:cNvPr>
          <p:cNvSpPr txBox="1"/>
          <p:nvPr/>
        </p:nvSpPr>
        <p:spPr>
          <a:xfrm>
            <a:off x="3512161" y="5531489"/>
            <a:ext cx="1693092" cy="646331"/>
          </a:xfrm>
          <a:prstGeom prst="rect">
            <a:avLst/>
          </a:prstGeom>
          <a:noFill/>
        </p:spPr>
        <p:txBody>
          <a:bodyPr wrap="none" rtlCol="0">
            <a:spAutoFit/>
          </a:bodyPr>
          <a:lstStyle/>
          <a:p>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Diagrams</a:t>
            </a:r>
          </a:p>
          <a:p>
            <a:endParaRPr lang="en-US" dirty="0"/>
          </a:p>
        </p:txBody>
      </p:sp>
    </p:spTree>
    <p:extLst>
      <p:ext uri="{BB962C8B-B14F-4D97-AF65-F5344CB8AC3E}">
        <p14:creationId xmlns:p14="http://schemas.microsoft.com/office/powerpoint/2010/main" val="1404381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4.</a:t>
            </a:r>
            <a:r>
              <a:rPr lang="en-US" sz="2800" dirty="0"/>
              <a:t> THIẾT KẾ CHƯƠNG TRÌNH</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2713" cy="461665"/>
          </a:xfrm>
          <a:prstGeom prst="rect">
            <a:avLst/>
          </a:prstGeom>
          <a:noFill/>
        </p:spPr>
        <p:txBody>
          <a:bodyPr wrap="none" rtlCol="0">
            <a:spAutoFit/>
          </a:bodyPr>
          <a:lstStyle/>
          <a:p>
            <a:r>
              <a:rPr lang="vi-VN" sz="2400" dirty="0"/>
              <a:t>4.2 Thiết kế chi tiết các gói</a:t>
            </a:r>
            <a:endParaRPr lang="en-US" sz="2400" dirty="0"/>
          </a:p>
        </p:txBody>
      </p:sp>
      <p:sp>
        <p:nvSpPr>
          <p:cNvPr id="4" name="TextBox 3">
            <a:extLst>
              <a:ext uri="{FF2B5EF4-FFF2-40B4-BE49-F238E27FC236}">
                <a16:creationId xmlns:a16="http://schemas.microsoft.com/office/drawing/2014/main" id="{7DC2EBBE-E087-D74B-9BBD-10863400FB60}"/>
              </a:ext>
            </a:extLst>
          </p:cNvPr>
          <p:cNvSpPr txBox="1"/>
          <p:nvPr/>
        </p:nvSpPr>
        <p:spPr>
          <a:xfrm>
            <a:off x="3239330" y="5531489"/>
            <a:ext cx="223875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package DTO</a:t>
            </a:r>
          </a:p>
        </p:txBody>
      </p:sp>
      <p:pic>
        <p:nvPicPr>
          <p:cNvPr id="7" name="Picture 6">
            <a:extLst>
              <a:ext uri="{FF2B5EF4-FFF2-40B4-BE49-F238E27FC236}">
                <a16:creationId xmlns:a16="http://schemas.microsoft.com/office/drawing/2014/main" id="{D1C788A2-0F58-AF1D-8ED5-AAC0D05DEDC2}"/>
              </a:ext>
            </a:extLst>
          </p:cNvPr>
          <p:cNvPicPr>
            <a:picLocks noChangeAspect="1"/>
          </p:cNvPicPr>
          <p:nvPr/>
        </p:nvPicPr>
        <p:blipFill>
          <a:blip r:embed="rId2"/>
          <a:stretch>
            <a:fillRect/>
          </a:stretch>
        </p:blipFill>
        <p:spPr>
          <a:xfrm>
            <a:off x="671033" y="1578041"/>
            <a:ext cx="7801933" cy="3701917"/>
          </a:xfrm>
          <a:prstGeom prst="rect">
            <a:avLst/>
          </a:prstGeom>
        </p:spPr>
      </p:pic>
    </p:spTree>
    <p:extLst>
      <p:ext uri="{BB962C8B-B14F-4D97-AF65-F5344CB8AC3E}">
        <p14:creationId xmlns:p14="http://schemas.microsoft.com/office/powerpoint/2010/main" val="573496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4.</a:t>
            </a:r>
            <a:r>
              <a:rPr lang="en-US" sz="2800" dirty="0"/>
              <a:t> THIẾT KẾ CHƯƠNG TRÌNH</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2713" cy="461665"/>
          </a:xfrm>
          <a:prstGeom prst="rect">
            <a:avLst/>
          </a:prstGeom>
          <a:noFill/>
        </p:spPr>
        <p:txBody>
          <a:bodyPr wrap="none" rtlCol="0">
            <a:spAutoFit/>
          </a:bodyPr>
          <a:lstStyle/>
          <a:p>
            <a:r>
              <a:rPr lang="vi-VN" sz="2400" dirty="0"/>
              <a:t>4.2 Thiết kế chi tiết các gói</a:t>
            </a:r>
            <a:endParaRPr lang="en-US" sz="2400" dirty="0"/>
          </a:p>
        </p:txBody>
      </p:sp>
      <p:sp>
        <p:nvSpPr>
          <p:cNvPr id="4" name="TextBox 3">
            <a:extLst>
              <a:ext uri="{FF2B5EF4-FFF2-40B4-BE49-F238E27FC236}">
                <a16:creationId xmlns:a16="http://schemas.microsoft.com/office/drawing/2014/main" id="{7DC2EBBE-E087-D74B-9BBD-10863400FB60}"/>
              </a:ext>
            </a:extLst>
          </p:cNvPr>
          <p:cNvSpPr txBox="1"/>
          <p:nvPr/>
        </p:nvSpPr>
        <p:spPr>
          <a:xfrm>
            <a:off x="3239330" y="5531489"/>
            <a:ext cx="223875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package DAO</a:t>
            </a:r>
          </a:p>
        </p:txBody>
      </p:sp>
      <p:pic>
        <p:nvPicPr>
          <p:cNvPr id="3" name="Picture 2">
            <a:extLst>
              <a:ext uri="{FF2B5EF4-FFF2-40B4-BE49-F238E27FC236}">
                <a16:creationId xmlns:a16="http://schemas.microsoft.com/office/drawing/2014/main" id="{ADA6A39E-DDA3-6C35-E5B9-5A470F32FCE0}"/>
              </a:ext>
            </a:extLst>
          </p:cNvPr>
          <p:cNvPicPr>
            <a:picLocks noChangeAspect="1"/>
          </p:cNvPicPr>
          <p:nvPr/>
        </p:nvPicPr>
        <p:blipFill>
          <a:blip r:embed="rId2"/>
          <a:stretch>
            <a:fillRect/>
          </a:stretch>
        </p:blipFill>
        <p:spPr>
          <a:xfrm>
            <a:off x="949534" y="1685928"/>
            <a:ext cx="7365125" cy="3613860"/>
          </a:xfrm>
          <a:prstGeom prst="rect">
            <a:avLst/>
          </a:prstGeom>
        </p:spPr>
      </p:pic>
    </p:spTree>
    <p:extLst>
      <p:ext uri="{BB962C8B-B14F-4D97-AF65-F5344CB8AC3E}">
        <p14:creationId xmlns:p14="http://schemas.microsoft.com/office/powerpoint/2010/main" val="3033230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4.</a:t>
            </a:r>
            <a:r>
              <a:rPr lang="en-US" sz="2800" dirty="0"/>
              <a:t> THIẾT KẾ CHƯƠNG TRÌNH</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822713" cy="461665"/>
          </a:xfrm>
          <a:prstGeom prst="rect">
            <a:avLst/>
          </a:prstGeom>
          <a:noFill/>
        </p:spPr>
        <p:txBody>
          <a:bodyPr wrap="none" rtlCol="0">
            <a:spAutoFit/>
          </a:bodyPr>
          <a:lstStyle/>
          <a:p>
            <a:r>
              <a:rPr lang="vi-VN" sz="2400" dirty="0"/>
              <a:t>4.2 Thiết kế chi tiết các gói</a:t>
            </a:r>
            <a:endParaRPr lang="en-US" sz="2400" dirty="0"/>
          </a:p>
        </p:txBody>
      </p:sp>
      <p:sp>
        <p:nvSpPr>
          <p:cNvPr id="4" name="TextBox 3">
            <a:extLst>
              <a:ext uri="{FF2B5EF4-FFF2-40B4-BE49-F238E27FC236}">
                <a16:creationId xmlns:a16="http://schemas.microsoft.com/office/drawing/2014/main" id="{7DC2EBBE-E087-D74B-9BBD-10863400FB60}"/>
              </a:ext>
            </a:extLst>
          </p:cNvPr>
          <p:cNvSpPr txBox="1"/>
          <p:nvPr/>
        </p:nvSpPr>
        <p:spPr>
          <a:xfrm>
            <a:off x="3262895" y="5531489"/>
            <a:ext cx="2191626"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package </a:t>
            </a:r>
            <a:r>
              <a:rPr lang="vi-VN" i="1" dirty="0">
                <a:latin typeface="Times New Roman" panose="02020603050405020304" pitchFamily="18" charset="0"/>
                <a:ea typeface="Calibri" panose="020F0502020204030204" pitchFamily="34" charset="0"/>
                <a:cs typeface="Times New Roman" panose="02020603050405020304" pitchFamily="18" charset="0"/>
              </a:rPr>
              <a:t>GUI</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DB0A46A-A0DB-4ED6-CE3F-84BAB97E55EB}"/>
              </a:ext>
            </a:extLst>
          </p:cNvPr>
          <p:cNvPicPr>
            <a:picLocks noChangeAspect="1"/>
          </p:cNvPicPr>
          <p:nvPr/>
        </p:nvPicPr>
        <p:blipFill>
          <a:blip r:embed="rId2"/>
          <a:stretch>
            <a:fillRect/>
          </a:stretch>
        </p:blipFill>
        <p:spPr>
          <a:xfrm>
            <a:off x="1309472" y="1829911"/>
            <a:ext cx="6355475" cy="3381697"/>
          </a:xfrm>
          <a:prstGeom prst="rect">
            <a:avLst/>
          </a:prstGeom>
        </p:spPr>
      </p:pic>
    </p:spTree>
    <p:extLst>
      <p:ext uri="{BB962C8B-B14F-4D97-AF65-F5344CB8AC3E}">
        <p14:creationId xmlns:p14="http://schemas.microsoft.com/office/powerpoint/2010/main" val="2989014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699556" cy="461665"/>
          </a:xfrm>
          <a:prstGeom prst="rect">
            <a:avLst/>
          </a:prstGeom>
          <a:noFill/>
        </p:spPr>
        <p:txBody>
          <a:bodyPr wrap="none" rtlCol="0">
            <a:spAutoFit/>
          </a:bodyPr>
          <a:lstStyle/>
          <a:p>
            <a:r>
              <a:rPr lang="vi-VN" sz="2400" dirty="0"/>
              <a:t>5.1 Thư viện và công cụ sử dụng</a:t>
            </a:r>
            <a:endParaRPr lang="en-US" sz="2400" dirty="0"/>
          </a:p>
        </p:txBody>
      </p:sp>
      <p:pic>
        <p:nvPicPr>
          <p:cNvPr id="8" name="Picture 7" descr="A close-up of a computer code&#10;&#10;Description automatically generated">
            <a:extLst>
              <a:ext uri="{FF2B5EF4-FFF2-40B4-BE49-F238E27FC236}">
                <a16:creationId xmlns:a16="http://schemas.microsoft.com/office/drawing/2014/main" id="{BAF9C025-1F01-2C24-1072-246915920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2" y="2250868"/>
            <a:ext cx="8471612" cy="2200849"/>
          </a:xfrm>
          <a:prstGeom prst="rect">
            <a:avLst/>
          </a:prstGeom>
        </p:spPr>
      </p:pic>
    </p:spTree>
    <p:extLst>
      <p:ext uri="{BB962C8B-B14F-4D97-AF65-F5344CB8AC3E}">
        <p14:creationId xmlns:p14="http://schemas.microsoft.com/office/powerpoint/2010/main" val="4183293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5791201" cy="461665"/>
          </a:xfrm>
          <a:prstGeom prst="rect">
            <a:avLst/>
          </a:prstGeom>
          <a:noFill/>
        </p:spPr>
        <p:txBody>
          <a:bodyPr wrap="none" rtlCol="0">
            <a:spAutoFit/>
          </a:bodyPr>
          <a:lstStyle/>
          <a:p>
            <a:r>
              <a:rPr lang="vi-VN" sz="2400" dirty="0"/>
              <a:t>5.2 Tổng quan về chương trình minh họa</a:t>
            </a:r>
            <a:endParaRPr lang="en-US" sz="2400" dirty="0"/>
          </a:p>
        </p:txBody>
      </p:sp>
      <p:sp>
        <p:nvSpPr>
          <p:cNvPr id="3" name="TextBox 2">
            <a:extLst>
              <a:ext uri="{FF2B5EF4-FFF2-40B4-BE49-F238E27FC236}">
                <a16:creationId xmlns:a16="http://schemas.microsoft.com/office/drawing/2014/main" id="{EACAD79A-77F0-8E6B-BA0D-252BF9BDF9F7}"/>
              </a:ext>
            </a:extLst>
          </p:cNvPr>
          <p:cNvSpPr txBox="1"/>
          <p:nvPr/>
        </p:nvSpPr>
        <p:spPr>
          <a:xfrm>
            <a:off x="924800" y="1490743"/>
            <a:ext cx="5631670" cy="3985706"/>
          </a:xfrm>
          <a:prstGeom prst="rect">
            <a:avLst/>
          </a:prstGeom>
          <a:noFill/>
        </p:spPr>
        <p:txBody>
          <a:bodyPr wrap="none" rtlCol="0">
            <a:spAutoFit/>
          </a:bodyPr>
          <a:lstStyle/>
          <a:p>
            <a:pPr marL="285750" marR="0" indent="-285750" algn="just">
              <a:lnSpc>
                <a:spcPct val="150000"/>
              </a:lnSpc>
              <a:spcBef>
                <a:spcPts val="0"/>
              </a:spcBef>
              <a:spcAft>
                <a:spcPts val="0"/>
              </a:spcAft>
              <a:buFont typeface="Arial" panose="020B0604020202020204" pitchFamily="34" charset="0"/>
              <a:buChar char="•"/>
            </a:pPr>
            <a:r>
              <a:rPr lang="vi-VN" sz="2200" b="1" dirty="0">
                <a:latin typeface="Times New Roman" panose="02020603050405020304" pitchFamily="18" charset="0"/>
                <a:cs typeface="Times New Roman" panose="02020603050405020304" pitchFamily="18" charset="0"/>
              </a:rPr>
              <a:t>Sản phẩm</a:t>
            </a:r>
            <a:r>
              <a:rPr lang="vi-VN" sz="2200" dirty="0">
                <a:latin typeface="Times New Roman" panose="02020603050405020304" pitchFamily="18" charset="0"/>
                <a:cs typeface="Times New Roman" panose="02020603050405020304" pitchFamily="18" charset="0"/>
              </a:rPr>
              <a:t>: phần mềm hỗ trợ quản lý quán ăn</a:t>
            </a:r>
          </a:p>
          <a:p>
            <a:pPr marL="285750" marR="0" indent="-285750" algn="just">
              <a:lnSpc>
                <a:spcPct val="150000"/>
              </a:lnSpc>
              <a:spcBef>
                <a:spcPts val="0"/>
              </a:spcBef>
              <a:spcAft>
                <a:spcPts val="0"/>
              </a:spcAft>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Thông tin </a:t>
            </a:r>
            <a:r>
              <a:rPr lang="en-US" sz="2200" b="1" dirty="0" err="1">
                <a:latin typeface="Times New Roman" panose="02020603050405020304" pitchFamily="18" charset="0"/>
                <a:cs typeface="Times New Roman" panose="02020603050405020304" pitchFamily="18" charset="0"/>
              </a:rPr>
              <a:t>về</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ứng</a:t>
            </a:r>
            <a:r>
              <a:rPr lang="en-US" sz="2200" b="1" dirty="0">
                <a:latin typeface="Times New Roman" panose="02020603050405020304" pitchFamily="18" charset="0"/>
                <a:cs typeface="Times New Roman" panose="02020603050405020304" pitchFamily="18" charset="0"/>
              </a:rPr>
              <a:t> </a:t>
            </a:r>
            <a:r>
              <a:rPr lang="vi-VN" sz="2200" b="1" dirty="0">
                <a:latin typeface="Times New Roman" panose="02020603050405020304" pitchFamily="18" charset="0"/>
                <a:cs typeface="Times New Roman" panose="02020603050405020304" pitchFamily="18" charset="0"/>
              </a:rPr>
              <a:t>dụng:</a:t>
            </a:r>
            <a:endParaRPr lang="en-US" sz="2200" b="1" dirty="0">
              <a:latin typeface="Times New Roman" panose="02020603050405020304" pitchFamily="18" charset="0"/>
              <a:cs typeface="Times New Roman" panose="02020603050405020304" pitchFamily="18" charset="0"/>
            </a:endParaRPr>
          </a:p>
          <a:p>
            <a:pPr marR="0" lvl="0" algn="just">
              <a:lnSpc>
                <a:spcPct val="150000"/>
              </a:lnSpc>
              <a:spcBef>
                <a:spcPts val="0"/>
              </a:spcBef>
              <a:spcAft>
                <a:spcPts val="0"/>
              </a:spcAft>
            </a:pPr>
            <a:r>
              <a:rPr lang="vi-VN"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dòng</a:t>
            </a:r>
            <a:r>
              <a:rPr lang="en-US" sz="2200" dirty="0">
                <a:latin typeface="Times New Roman" panose="02020603050405020304" pitchFamily="18" charset="0"/>
                <a:cs typeface="Times New Roman" panose="02020603050405020304" pitchFamily="18" charset="0"/>
              </a:rPr>
              <a:t> code: ~ 15000</a:t>
            </a:r>
          </a:p>
          <a:p>
            <a:pPr marL="800100" lvl="1" indent="-342900" algn="just">
              <a:lnSpc>
                <a:spcPct val="150000"/>
              </a:lnSpc>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form: ~ 20</a:t>
            </a:r>
          </a:p>
          <a:p>
            <a:pPr marL="800100" lvl="1" indent="-342900" algn="just">
              <a:lnSpc>
                <a:spcPct val="150000"/>
              </a:lnSpc>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class: ~ 100</a:t>
            </a:r>
          </a:p>
          <a:p>
            <a:pPr marL="800100" lvl="1" indent="-342900" algn="just">
              <a:lnSpc>
                <a:spcPct val="150000"/>
              </a:lnSpc>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function, trigger: ~100</a:t>
            </a:r>
          </a:p>
          <a:p>
            <a:pPr marL="800100" lvl="1" indent="-342900" algn="just">
              <a:lnSpc>
                <a:spcPct val="150000"/>
              </a:lnSpc>
              <a:buFont typeface="Symbol" panose="05050102010706020507" pitchFamily="18" charset="2"/>
              <a:buChar char=""/>
            </a:pPr>
            <a:r>
              <a:rPr lang="en-US" sz="2200" dirty="0">
                <a:latin typeface="Times New Roman" panose="02020603050405020304" pitchFamily="18" charset="0"/>
                <a:cs typeface="Times New Roman" panose="02020603050405020304" pitchFamily="18" charset="0"/>
              </a:rPr>
              <a:t>Dung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nguồn</a:t>
            </a:r>
            <a:r>
              <a:rPr lang="en-US" sz="2200" dirty="0">
                <a:latin typeface="Times New Roman" panose="02020603050405020304" pitchFamily="18" charset="0"/>
                <a:cs typeface="Times New Roman" panose="02020603050405020304" pitchFamily="18" charset="0"/>
              </a:rPr>
              <a:t>: ~100MB</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618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pic>
        <p:nvPicPr>
          <p:cNvPr id="4" name="Picture 3">
            <a:extLst>
              <a:ext uri="{FF2B5EF4-FFF2-40B4-BE49-F238E27FC236}">
                <a16:creationId xmlns:a16="http://schemas.microsoft.com/office/drawing/2014/main" id="{A11BEEC0-C876-E4DA-C205-C0F76998FC0F}"/>
              </a:ext>
            </a:extLst>
          </p:cNvPr>
          <p:cNvPicPr>
            <a:picLocks noChangeAspect="1"/>
          </p:cNvPicPr>
          <p:nvPr/>
        </p:nvPicPr>
        <p:blipFill>
          <a:blip r:embed="rId2"/>
          <a:stretch>
            <a:fillRect/>
          </a:stretch>
        </p:blipFill>
        <p:spPr>
          <a:xfrm>
            <a:off x="679760" y="1406768"/>
            <a:ext cx="8035031" cy="4051675"/>
          </a:xfrm>
          <a:prstGeom prst="rect">
            <a:avLst/>
          </a:prstGeom>
        </p:spPr>
      </p:pic>
      <p:sp>
        <p:nvSpPr>
          <p:cNvPr id="7" name="TextBox 6">
            <a:extLst>
              <a:ext uri="{FF2B5EF4-FFF2-40B4-BE49-F238E27FC236}">
                <a16:creationId xmlns:a16="http://schemas.microsoft.com/office/drawing/2014/main" id="{0B0996B5-15FE-DEF5-E6AF-37835EC4BE2A}"/>
              </a:ext>
            </a:extLst>
          </p:cNvPr>
          <p:cNvSpPr txBox="1"/>
          <p:nvPr/>
        </p:nvSpPr>
        <p:spPr>
          <a:xfrm>
            <a:off x="3501835" y="5625366"/>
            <a:ext cx="2140330" cy="369332"/>
          </a:xfrm>
          <a:prstGeom prst="rect">
            <a:avLst/>
          </a:prstGeom>
          <a:noFill/>
        </p:spPr>
        <p:txBody>
          <a:bodyPr wrap="none" rtlCol="0">
            <a:spAutoFit/>
          </a:bodyPr>
          <a:lstStyle/>
          <a:p>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2053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546719" y="5625366"/>
            <a:ext cx="205056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8160E40-77CA-4C21-229D-2E41BE19C005}"/>
              </a:ext>
            </a:extLst>
          </p:cNvPr>
          <p:cNvPicPr>
            <a:picLocks noChangeAspect="1"/>
          </p:cNvPicPr>
          <p:nvPr/>
        </p:nvPicPr>
        <p:blipFill>
          <a:blip r:embed="rId2"/>
          <a:stretch>
            <a:fillRect/>
          </a:stretch>
        </p:blipFill>
        <p:spPr>
          <a:xfrm>
            <a:off x="1300072" y="1644675"/>
            <a:ext cx="6654357" cy="3739087"/>
          </a:xfrm>
          <a:prstGeom prst="rect">
            <a:avLst/>
          </a:prstGeom>
        </p:spPr>
      </p:pic>
    </p:spTree>
    <p:extLst>
      <p:ext uri="{BB962C8B-B14F-4D97-AF65-F5344CB8AC3E}">
        <p14:creationId xmlns:p14="http://schemas.microsoft.com/office/powerpoint/2010/main" val="3209840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201486" y="5431527"/>
            <a:ext cx="205056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chọn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món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AEB8090-CFE4-B1BA-0C84-3430CA4E13FD}"/>
              </a:ext>
            </a:extLst>
          </p:cNvPr>
          <p:cNvPicPr>
            <a:picLocks noChangeAspect="1"/>
          </p:cNvPicPr>
          <p:nvPr/>
        </p:nvPicPr>
        <p:blipFill>
          <a:blip r:embed="rId2"/>
          <a:stretch>
            <a:fillRect/>
          </a:stretch>
        </p:blipFill>
        <p:spPr>
          <a:xfrm>
            <a:off x="814879" y="1509220"/>
            <a:ext cx="7318278" cy="3621624"/>
          </a:xfrm>
          <a:prstGeom prst="rect">
            <a:avLst/>
          </a:prstGeom>
        </p:spPr>
      </p:pic>
    </p:spTree>
    <p:extLst>
      <p:ext uri="{BB962C8B-B14F-4D97-AF65-F5344CB8AC3E}">
        <p14:creationId xmlns:p14="http://schemas.microsoft.com/office/powerpoint/2010/main" val="172668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992307" y="3429000"/>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Nhân viên</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4282804" y="145895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 nhân viên </a:t>
            </a:r>
            <a:endParaRPr lang="en-US" dirty="0"/>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6659931" y="2121497"/>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Sửa thông tin nhân viên</a:t>
            </a:r>
            <a:endParaRPr lang="en-US" dirty="0"/>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6659931" y="3817784"/>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Xóa nhân viên </a:t>
            </a:r>
            <a:endParaRPr lang="en-US" dirty="0"/>
          </a:p>
        </p:txBody>
      </p:sp>
      <p:sp>
        <p:nvSpPr>
          <p:cNvPr id="19" name="Rectangle: Rounded Corners 18">
            <a:extLst>
              <a:ext uri="{FF2B5EF4-FFF2-40B4-BE49-F238E27FC236}">
                <a16:creationId xmlns:a16="http://schemas.microsoft.com/office/drawing/2014/main" id="{18493FD2-2C51-9728-4DC6-6AAF6E382B7C}"/>
              </a:ext>
            </a:extLst>
          </p:cNvPr>
          <p:cNvSpPr/>
          <p:nvPr/>
        </p:nvSpPr>
        <p:spPr>
          <a:xfrm>
            <a:off x="4282804" y="5112477"/>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Tìm kiếm nhân viên</a:t>
            </a:r>
            <a:endParaRPr lang="en-US" dirty="0"/>
          </a:p>
        </p:txBody>
      </p:sp>
      <p:pic>
        <p:nvPicPr>
          <p:cNvPr id="3076" name="Picture 4" descr="Modern Restaurant Staff Group Portrait Stock Image - Image of digital,  headwaiter: 311721425">
            <a:extLst>
              <a:ext uri="{FF2B5EF4-FFF2-40B4-BE49-F238E27FC236}">
                <a16:creationId xmlns:a16="http://schemas.microsoft.com/office/drawing/2014/main" id="{9DF38BA6-BC34-6937-F702-4E35155A9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09" y="1271666"/>
            <a:ext cx="3305654" cy="495848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A793DBE6-4769-A4C0-6532-A815FAD3E1C9}"/>
              </a:ext>
            </a:extLst>
          </p:cNvPr>
          <p:cNvCxnSpPr>
            <a:endCxn id="14" idx="2"/>
          </p:cNvCxnSpPr>
          <p:nvPr/>
        </p:nvCxnSpPr>
        <p:spPr>
          <a:xfrm flipV="1">
            <a:off x="5131837" y="2373359"/>
            <a:ext cx="79363" cy="1055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DCD5D5-500D-1F7E-1AA6-E0A1DB78B8E4}"/>
              </a:ext>
            </a:extLst>
          </p:cNvPr>
          <p:cNvCxnSpPr>
            <a:stCxn id="9" idx="7"/>
          </p:cNvCxnSpPr>
          <p:nvPr/>
        </p:nvCxnSpPr>
        <p:spPr>
          <a:xfrm flipV="1">
            <a:off x="5602091" y="2836506"/>
            <a:ext cx="1057840" cy="72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FCFA35-2ED0-7296-1F23-D975CDC9DAAD}"/>
              </a:ext>
            </a:extLst>
          </p:cNvPr>
          <p:cNvCxnSpPr/>
          <p:nvPr/>
        </p:nvCxnSpPr>
        <p:spPr>
          <a:xfrm>
            <a:off x="5740189" y="4091538"/>
            <a:ext cx="919742" cy="393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5F1B4F-2C0D-2F02-7F75-906EB47EC5D5}"/>
              </a:ext>
            </a:extLst>
          </p:cNvPr>
          <p:cNvCxnSpPr/>
          <p:nvPr/>
        </p:nvCxnSpPr>
        <p:spPr>
          <a:xfrm>
            <a:off x="5131837" y="4343400"/>
            <a:ext cx="249802" cy="7818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095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124542" y="5431527"/>
            <a:ext cx="2204450"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chuyển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bàn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984AF5E-A8FE-BB56-22E9-F89C190BB75E}"/>
              </a:ext>
            </a:extLst>
          </p:cNvPr>
          <p:cNvPicPr>
            <a:picLocks noChangeAspect="1"/>
          </p:cNvPicPr>
          <p:nvPr/>
        </p:nvPicPr>
        <p:blipFill>
          <a:blip r:embed="rId2"/>
          <a:stretch>
            <a:fillRect/>
          </a:stretch>
        </p:blipFill>
        <p:spPr>
          <a:xfrm>
            <a:off x="1290740" y="1660804"/>
            <a:ext cx="6276386" cy="3536392"/>
          </a:xfrm>
          <a:prstGeom prst="rect">
            <a:avLst/>
          </a:prstGeom>
        </p:spPr>
      </p:pic>
    </p:spTree>
    <p:extLst>
      <p:ext uri="{BB962C8B-B14F-4D97-AF65-F5344CB8AC3E}">
        <p14:creationId xmlns:p14="http://schemas.microsoft.com/office/powerpoint/2010/main" val="4207321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272018" y="5431527"/>
            <a:ext cx="1909497"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gộp</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bàn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3B24352-0A90-5354-8BEB-EC0C8C769A23}"/>
              </a:ext>
            </a:extLst>
          </p:cNvPr>
          <p:cNvPicPr>
            <a:picLocks noChangeAspect="1"/>
          </p:cNvPicPr>
          <p:nvPr/>
        </p:nvPicPr>
        <p:blipFill>
          <a:blip r:embed="rId2"/>
          <a:stretch>
            <a:fillRect/>
          </a:stretch>
        </p:blipFill>
        <p:spPr>
          <a:xfrm>
            <a:off x="1198423" y="1556451"/>
            <a:ext cx="6662825" cy="3527162"/>
          </a:xfrm>
          <a:prstGeom prst="rect">
            <a:avLst/>
          </a:prstGeom>
        </p:spPr>
      </p:pic>
    </p:spTree>
    <p:extLst>
      <p:ext uri="{BB962C8B-B14F-4D97-AF65-F5344CB8AC3E}">
        <p14:creationId xmlns:p14="http://schemas.microsoft.com/office/powerpoint/2010/main" val="1403155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297666" y="5431527"/>
            <a:ext cx="185820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đặt</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bàn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Hình ảnh 1">
            <a:extLst>
              <a:ext uri="{FF2B5EF4-FFF2-40B4-BE49-F238E27FC236}">
                <a16:creationId xmlns:a16="http://schemas.microsoft.com/office/drawing/2014/main" id="{2511FD98-20F3-9445-4F64-B9FE88583D68}"/>
              </a:ext>
            </a:extLst>
          </p:cNvPr>
          <p:cNvPicPr>
            <a:picLocks noChangeAspect="1"/>
          </p:cNvPicPr>
          <p:nvPr/>
        </p:nvPicPr>
        <p:blipFill>
          <a:blip r:embed="rId2"/>
          <a:stretch>
            <a:fillRect/>
          </a:stretch>
        </p:blipFill>
        <p:spPr>
          <a:xfrm>
            <a:off x="1691957" y="1347276"/>
            <a:ext cx="5576590" cy="4084251"/>
          </a:xfrm>
          <a:prstGeom prst="rect">
            <a:avLst/>
          </a:prstGeom>
        </p:spPr>
      </p:pic>
    </p:spTree>
    <p:extLst>
      <p:ext uri="{BB962C8B-B14F-4D97-AF65-F5344CB8AC3E}">
        <p14:creationId xmlns:p14="http://schemas.microsoft.com/office/powerpoint/2010/main" val="3073677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150190" y="5431527"/>
            <a:ext cx="215315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toán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A7A0BF6-81F1-C75D-E5A2-2F4D123D31AC}"/>
              </a:ext>
            </a:extLst>
          </p:cNvPr>
          <p:cNvPicPr>
            <a:picLocks noChangeAspect="1"/>
          </p:cNvPicPr>
          <p:nvPr/>
        </p:nvPicPr>
        <p:blipFill>
          <a:blip r:embed="rId2"/>
          <a:stretch>
            <a:fillRect/>
          </a:stretch>
        </p:blipFill>
        <p:spPr>
          <a:xfrm>
            <a:off x="1497699" y="1517614"/>
            <a:ext cx="5518922" cy="3689054"/>
          </a:xfrm>
          <a:prstGeom prst="rect">
            <a:avLst/>
          </a:prstGeom>
        </p:spPr>
      </p:pic>
    </p:spTree>
    <p:extLst>
      <p:ext uri="{BB962C8B-B14F-4D97-AF65-F5344CB8AC3E}">
        <p14:creationId xmlns:p14="http://schemas.microsoft.com/office/powerpoint/2010/main" val="2734696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946966" y="5765775"/>
            <a:ext cx="2372765"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xuất</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hóa</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đơn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Hình ảnh 1">
            <a:extLst>
              <a:ext uri="{FF2B5EF4-FFF2-40B4-BE49-F238E27FC236}">
                <a16:creationId xmlns:a16="http://schemas.microsoft.com/office/drawing/2014/main" id="{C852472F-AC0F-7411-E3D5-C8AA87BDFC3F}"/>
              </a:ext>
            </a:extLst>
          </p:cNvPr>
          <p:cNvPicPr>
            <a:picLocks noChangeAspect="1"/>
          </p:cNvPicPr>
          <p:nvPr/>
        </p:nvPicPr>
        <p:blipFill>
          <a:blip r:embed="rId2"/>
          <a:stretch>
            <a:fillRect/>
          </a:stretch>
        </p:blipFill>
        <p:spPr>
          <a:xfrm>
            <a:off x="824336" y="1252450"/>
            <a:ext cx="2991252" cy="4581379"/>
          </a:xfrm>
          <a:prstGeom prst="rect">
            <a:avLst/>
          </a:prstGeom>
        </p:spPr>
      </p:pic>
      <p:pic>
        <p:nvPicPr>
          <p:cNvPr id="8" name="Picture 7">
            <a:extLst>
              <a:ext uri="{FF2B5EF4-FFF2-40B4-BE49-F238E27FC236}">
                <a16:creationId xmlns:a16="http://schemas.microsoft.com/office/drawing/2014/main" id="{7A6CA843-2317-A98E-10E9-ADD2ACAAF3E5}"/>
              </a:ext>
            </a:extLst>
          </p:cNvPr>
          <p:cNvPicPr>
            <a:picLocks noChangeAspect="1"/>
          </p:cNvPicPr>
          <p:nvPr/>
        </p:nvPicPr>
        <p:blipFill>
          <a:blip r:embed="rId3"/>
          <a:stretch>
            <a:fillRect/>
          </a:stretch>
        </p:blipFill>
        <p:spPr>
          <a:xfrm>
            <a:off x="4547794" y="1577057"/>
            <a:ext cx="3467691" cy="3703885"/>
          </a:xfrm>
          <a:prstGeom prst="rect">
            <a:avLst/>
          </a:prstGeom>
        </p:spPr>
      </p:pic>
      <p:sp>
        <p:nvSpPr>
          <p:cNvPr id="9" name="TextBox 8">
            <a:extLst>
              <a:ext uri="{FF2B5EF4-FFF2-40B4-BE49-F238E27FC236}">
                <a16:creationId xmlns:a16="http://schemas.microsoft.com/office/drawing/2014/main" id="{577E2C26-FDFA-C0E8-0724-6390BC3C4DCB}"/>
              </a:ext>
            </a:extLst>
          </p:cNvPr>
          <p:cNvSpPr txBox="1"/>
          <p:nvPr/>
        </p:nvSpPr>
        <p:spPr>
          <a:xfrm>
            <a:off x="5045881" y="5854517"/>
            <a:ext cx="2364750" cy="369332"/>
          </a:xfrm>
          <a:prstGeom prst="rect">
            <a:avLst/>
          </a:prstGeom>
          <a:noFill/>
        </p:spPr>
        <p:txBody>
          <a:bodyPr wrap="none" rtlCol="0">
            <a:spAutoFit/>
          </a:bodyPr>
          <a:lstStyle/>
          <a:p>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khẩu</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89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119258" y="5627172"/>
            <a:ext cx="274947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thống</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kê</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hóa</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đơn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9D85806-C4B8-DC23-7D3F-2DBB87D65D31}"/>
              </a:ext>
            </a:extLst>
          </p:cNvPr>
          <p:cNvPicPr>
            <a:picLocks noChangeAspect="1"/>
          </p:cNvPicPr>
          <p:nvPr/>
        </p:nvPicPr>
        <p:blipFill>
          <a:blip r:embed="rId2"/>
          <a:stretch>
            <a:fillRect/>
          </a:stretch>
        </p:blipFill>
        <p:spPr>
          <a:xfrm>
            <a:off x="1153888" y="1630952"/>
            <a:ext cx="6836223" cy="3802842"/>
          </a:xfrm>
          <a:prstGeom prst="rect">
            <a:avLst/>
          </a:prstGeom>
        </p:spPr>
      </p:pic>
    </p:spTree>
    <p:extLst>
      <p:ext uri="{BB962C8B-B14F-4D97-AF65-F5344CB8AC3E}">
        <p14:creationId xmlns:p14="http://schemas.microsoft.com/office/powerpoint/2010/main" val="1295989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119258" y="5627172"/>
            <a:ext cx="2749471"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khoản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Hình ảnh 1">
            <a:extLst>
              <a:ext uri="{FF2B5EF4-FFF2-40B4-BE49-F238E27FC236}">
                <a16:creationId xmlns:a16="http://schemas.microsoft.com/office/drawing/2014/main" id="{A24FA582-8430-5FD3-8560-39F841C89EEB}"/>
              </a:ext>
            </a:extLst>
          </p:cNvPr>
          <p:cNvPicPr>
            <a:picLocks noChangeAspect="1"/>
          </p:cNvPicPr>
          <p:nvPr/>
        </p:nvPicPr>
        <p:blipFill>
          <a:blip r:embed="rId2"/>
          <a:stretch>
            <a:fillRect/>
          </a:stretch>
        </p:blipFill>
        <p:spPr>
          <a:xfrm>
            <a:off x="1300071" y="1633216"/>
            <a:ext cx="6686933" cy="3775084"/>
          </a:xfrm>
          <a:prstGeom prst="rect">
            <a:avLst/>
          </a:prstGeom>
        </p:spPr>
      </p:pic>
    </p:spTree>
    <p:extLst>
      <p:ext uri="{BB962C8B-B14F-4D97-AF65-F5344CB8AC3E}">
        <p14:creationId xmlns:p14="http://schemas.microsoft.com/office/powerpoint/2010/main" val="180081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090404" y="5627172"/>
            <a:ext cx="2807179"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Hình ảnh 1">
            <a:extLst>
              <a:ext uri="{FF2B5EF4-FFF2-40B4-BE49-F238E27FC236}">
                <a16:creationId xmlns:a16="http://schemas.microsoft.com/office/drawing/2014/main" id="{07C1FD55-586F-2CA6-D314-3609175BDF4B}"/>
              </a:ext>
            </a:extLst>
          </p:cNvPr>
          <p:cNvPicPr>
            <a:picLocks noChangeAspect="1"/>
          </p:cNvPicPr>
          <p:nvPr/>
        </p:nvPicPr>
        <p:blipFill>
          <a:blip r:embed="rId2"/>
          <a:stretch>
            <a:fillRect/>
          </a:stretch>
        </p:blipFill>
        <p:spPr>
          <a:xfrm>
            <a:off x="1288088" y="1582682"/>
            <a:ext cx="6567824" cy="3692636"/>
          </a:xfrm>
          <a:prstGeom prst="rect">
            <a:avLst/>
          </a:prstGeom>
        </p:spPr>
      </p:pic>
    </p:spTree>
    <p:extLst>
      <p:ext uri="{BB962C8B-B14F-4D97-AF65-F5344CB8AC3E}">
        <p14:creationId xmlns:p14="http://schemas.microsoft.com/office/powerpoint/2010/main" val="251422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2953695" y="5419687"/>
            <a:ext cx="3005952"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món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ăn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5099140-7853-6D7A-619E-C0E897EE041B}"/>
              </a:ext>
            </a:extLst>
          </p:cNvPr>
          <p:cNvPicPr>
            <a:picLocks noChangeAspect="1"/>
          </p:cNvPicPr>
          <p:nvPr/>
        </p:nvPicPr>
        <p:blipFill>
          <a:blip r:embed="rId2"/>
          <a:stretch>
            <a:fillRect/>
          </a:stretch>
        </p:blipFill>
        <p:spPr>
          <a:xfrm>
            <a:off x="1288088" y="1595352"/>
            <a:ext cx="6567824" cy="3667295"/>
          </a:xfrm>
          <a:prstGeom prst="rect">
            <a:avLst/>
          </a:prstGeom>
        </p:spPr>
      </p:pic>
    </p:spTree>
    <p:extLst>
      <p:ext uri="{BB962C8B-B14F-4D97-AF65-F5344CB8AC3E}">
        <p14:creationId xmlns:p14="http://schemas.microsoft.com/office/powerpoint/2010/main" val="2294742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69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094759" y="5419687"/>
            <a:ext cx="2723823"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đơn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DC63D91-EF20-B168-A08A-04337179979C}"/>
              </a:ext>
            </a:extLst>
          </p:cNvPr>
          <p:cNvPicPr>
            <a:picLocks noChangeAspect="1"/>
          </p:cNvPicPr>
          <p:nvPr/>
        </p:nvPicPr>
        <p:blipFill>
          <a:blip r:embed="rId2"/>
          <a:stretch>
            <a:fillRect/>
          </a:stretch>
        </p:blipFill>
        <p:spPr>
          <a:xfrm>
            <a:off x="1001492" y="1498928"/>
            <a:ext cx="6567824" cy="3630368"/>
          </a:xfrm>
          <a:prstGeom prst="rect">
            <a:avLst/>
          </a:prstGeom>
        </p:spPr>
      </p:pic>
    </p:spTree>
    <p:extLst>
      <p:ext uri="{BB962C8B-B14F-4D97-AF65-F5344CB8AC3E}">
        <p14:creationId xmlns:p14="http://schemas.microsoft.com/office/powerpoint/2010/main" val="380178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432185" y="3587161"/>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đặt bàn</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557732" y="188170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a:t>
            </a:r>
            <a:endParaRPr lang="en-US" dirty="0"/>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3131753" y="188170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Sửa thông tin</a:t>
            </a:r>
            <a:endParaRPr lang="en-US" dirty="0"/>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502060" y="3469281"/>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Xóa </a:t>
            </a:r>
            <a:endParaRPr lang="en-US" dirty="0"/>
          </a:p>
        </p:txBody>
      </p:sp>
      <p:sp>
        <p:nvSpPr>
          <p:cNvPr id="19" name="Rectangle: Rounded Corners 18">
            <a:extLst>
              <a:ext uri="{FF2B5EF4-FFF2-40B4-BE49-F238E27FC236}">
                <a16:creationId xmlns:a16="http://schemas.microsoft.com/office/drawing/2014/main" id="{18493FD2-2C51-9728-4DC6-6AAF6E382B7C}"/>
              </a:ext>
            </a:extLst>
          </p:cNvPr>
          <p:cNvSpPr/>
          <p:nvPr/>
        </p:nvSpPr>
        <p:spPr>
          <a:xfrm>
            <a:off x="2966083" y="5196728"/>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Cập nhật trạng thái</a:t>
            </a:r>
            <a:endParaRPr lang="en-US" dirty="0"/>
          </a:p>
        </p:txBody>
      </p:sp>
      <p:sp>
        <p:nvSpPr>
          <p:cNvPr id="10" name="Rectangle: Rounded Corners 9">
            <a:extLst>
              <a:ext uri="{FF2B5EF4-FFF2-40B4-BE49-F238E27FC236}">
                <a16:creationId xmlns:a16="http://schemas.microsoft.com/office/drawing/2014/main" id="{C568EAF5-F82C-4C41-724E-59DB32D7C29B}"/>
              </a:ext>
            </a:extLst>
          </p:cNvPr>
          <p:cNvSpPr/>
          <p:nvPr/>
        </p:nvSpPr>
        <p:spPr>
          <a:xfrm>
            <a:off x="557732" y="5196728"/>
            <a:ext cx="1745449"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Sắp xếp thông tin </a:t>
            </a:r>
            <a:endParaRPr lang="en-US" dirty="0"/>
          </a:p>
        </p:txBody>
      </p:sp>
      <p:pic>
        <p:nvPicPr>
          <p:cNvPr id="4098" name="Picture 2" descr="20+ Waiter With Pen And Order Pad Smiling In Restaurant Stock Photos,  Pictures &amp; Royalty-Free Images - iStock">
            <a:extLst>
              <a:ext uri="{FF2B5EF4-FFF2-40B4-BE49-F238E27FC236}">
                <a16:creationId xmlns:a16="http://schemas.microsoft.com/office/drawing/2014/main" id="{94886914-670D-59FF-5A21-749733700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104" y="1216161"/>
            <a:ext cx="3423409" cy="513511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00AC0ED3-8C13-8759-A13F-44022145F16A}"/>
              </a:ext>
            </a:extLst>
          </p:cNvPr>
          <p:cNvCxnSpPr>
            <a:stCxn id="9" idx="0"/>
            <a:endCxn id="16" idx="2"/>
          </p:cNvCxnSpPr>
          <p:nvPr/>
        </p:nvCxnSpPr>
        <p:spPr>
          <a:xfrm flipH="1" flipV="1">
            <a:off x="4060149" y="2796109"/>
            <a:ext cx="315026" cy="791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D36DF9-BC82-92C2-E6C6-B2F58951CB51}"/>
              </a:ext>
            </a:extLst>
          </p:cNvPr>
          <p:cNvCxnSpPr>
            <a:stCxn id="9" idx="1"/>
          </p:cNvCxnSpPr>
          <p:nvPr/>
        </p:nvCxnSpPr>
        <p:spPr>
          <a:xfrm flipH="1" flipV="1">
            <a:off x="2437574" y="2696547"/>
            <a:ext cx="1270806" cy="1024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EB29F9-0377-AEAB-6411-15F1CAAEDCFB}"/>
              </a:ext>
            </a:extLst>
          </p:cNvPr>
          <p:cNvCxnSpPr>
            <a:stCxn id="9" idx="2"/>
            <a:endCxn id="17" idx="3"/>
          </p:cNvCxnSpPr>
          <p:nvPr/>
        </p:nvCxnSpPr>
        <p:spPr>
          <a:xfrm flipH="1" flipV="1">
            <a:off x="2358852" y="3926481"/>
            <a:ext cx="1073333" cy="117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A3B429-16E8-4FC8-B6C6-0B343E7A8833}"/>
              </a:ext>
            </a:extLst>
          </p:cNvPr>
          <p:cNvCxnSpPr>
            <a:stCxn id="9" idx="3"/>
          </p:cNvCxnSpPr>
          <p:nvPr/>
        </p:nvCxnSpPr>
        <p:spPr>
          <a:xfrm flipH="1">
            <a:off x="2080727" y="4367650"/>
            <a:ext cx="1627653" cy="841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77BD50-3C00-49B2-3035-8468BC1C65B9}"/>
              </a:ext>
            </a:extLst>
          </p:cNvPr>
          <p:cNvCxnSpPr>
            <a:stCxn id="9" idx="4"/>
            <a:endCxn id="19" idx="0"/>
          </p:cNvCxnSpPr>
          <p:nvPr/>
        </p:nvCxnSpPr>
        <p:spPr>
          <a:xfrm flipH="1">
            <a:off x="3894479" y="4501561"/>
            <a:ext cx="480696" cy="695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83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2423101" y="5419687"/>
            <a:ext cx="4067140"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quản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lý</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công</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thức</a:t>
            </a:r>
            <a:r>
              <a:rPr lang="en-US" sz="1800" i="1" kern="0" dirty="0">
                <a:effectLst/>
                <a:latin typeface="Times New Roman" panose="02020603050405020304" pitchFamily="18" charset="0"/>
                <a:ea typeface="Calibri" panose="020F0502020204030204" pitchFamily="34" charset="0"/>
              </a:rPr>
              <a:t> / </a:t>
            </a:r>
            <a:r>
              <a:rPr lang="en-US" sz="1800" i="1" kern="0" dirty="0" err="1">
                <a:effectLst/>
                <a:latin typeface="Times New Roman" panose="02020603050405020304" pitchFamily="18" charset="0"/>
                <a:ea typeface="Calibri" panose="020F0502020204030204" pitchFamily="34" charset="0"/>
              </a:rPr>
              <a:t>nguyên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liệu</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48827A8-C031-E841-0027-DEC7E50C7BBB}"/>
              </a:ext>
            </a:extLst>
          </p:cNvPr>
          <p:cNvPicPr>
            <a:picLocks noChangeAspect="1"/>
          </p:cNvPicPr>
          <p:nvPr/>
        </p:nvPicPr>
        <p:blipFill>
          <a:blip r:embed="rId2"/>
          <a:stretch>
            <a:fillRect/>
          </a:stretch>
        </p:blipFill>
        <p:spPr>
          <a:xfrm>
            <a:off x="1211638" y="1471559"/>
            <a:ext cx="6649610" cy="3685105"/>
          </a:xfrm>
          <a:prstGeom prst="rect">
            <a:avLst/>
          </a:prstGeom>
        </p:spPr>
      </p:pic>
    </p:spTree>
    <p:extLst>
      <p:ext uri="{BB962C8B-B14F-4D97-AF65-F5344CB8AC3E}">
        <p14:creationId xmlns:p14="http://schemas.microsoft.com/office/powerpoint/2010/main" val="1863581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187734" y="5419687"/>
            <a:ext cx="2537874"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kern="0" dirty="0">
                <a:effectLst/>
                <a:latin typeface="Times New Roman" panose="02020603050405020304" pitchFamily="18" charset="0"/>
                <a:ea typeface="Calibri" panose="020F0502020204030204" pitchFamily="34" charset="0"/>
              </a:rPr>
              <a:t>Giao </a:t>
            </a:r>
            <a:r>
              <a:rPr lang="en-US" sz="1800" i="1" kern="0" dirty="0" err="1">
                <a:effectLst/>
                <a:latin typeface="Times New Roman" panose="02020603050405020304" pitchFamily="18" charset="0"/>
                <a:ea typeface="Calibri" panose="020F0502020204030204" pitchFamily="34" charset="0"/>
              </a:rPr>
              <a:t>diện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quản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lý</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bàn</a:t>
            </a:r>
            <a:r>
              <a:rPr lang="en-US" sz="1800" i="1" kern="0" dirty="0">
                <a:effectLst/>
                <a:latin typeface="Times New Roman" panose="02020603050405020304" pitchFamily="18" charset="0"/>
                <a:ea typeface="Calibri" panose="020F0502020204030204" pitchFamily="34" charset="0"/>
              </a:rPr>
              <a:t> </a:t>
            </a:r>
            <a:r>
              <a:rPr lang="en-US" sz="1800" i="1" kern="0" dirty="0" err="1">
                <a:effectLst/>
                <a:latin typeface="Times New Roman" panose="02020603050405020304" pitchFamily="18" charset="0"/>
                <a:ea typeface="Calibri" panose="020F0502020204030204" pitchFamily="34" charset="0"/>
              </a:rPr>
              <a:t>ăn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F89305-2477-150B-A3DF-0CFFF854284B}"/>
              </a:ext>
            </a:extLst>
          </p:cNvPr>
          <p:cNvPicPr>
            <a:picLocks noChangeAspect="1"/>
          </p:cNvPicPr>
          <p:nvPr/>
        </p:nvPicPr>
        <p:blipFill>
          <a:blip r:embed="rId2"/>
          <a:stretch>
            <a:fillRect/>
          </a:stretch>
        </p:blipFill>
        <p:spPr>
          <a:xfrm>
            <a:off x="1691957" y="1855152"/>
            <a:ext cx="5760085" cy="3147695"/>
          </a:xfrm>
          <a:prstGeom prst="rect">
            <a:avLst/>
          </a:prstGeom>
        </p:spPr>
      </p:pic>
    </p:spTree>
    <p:extLst>
      <p:ext uri="{BB962C8B-B14F-4D97-AF65-F5344CB8AC3E}">
        <p14:creationId xmlns:p14="http://schemas.microsoft.com/office/powerpoint/2010/main" val="1422569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5. </a:t>
            </a:r>
            <a:r>
              <a:rPr lang="en-US" sz="2800" dirty="0"/>
              <a:t>XÂY DỰNG CHƯƠNG TRÌNH MINH HỌA</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6567824" cy="461665"/>
          </a:xfrm>
          <a:prstGeom prst="rect">
            <a:avLst/>
          </a:prstGeom>
          <a:noFill/>
        </p:spPr>
        <p:txBody>
          <a:bodyPr wrap="none" rtlCol="0">
            <a:spAutoFit/>
          </a:bodyPr>
          <a:lstStyle/>
          <a:p>
            <a:r>
              <a:rPr lang="vi-VN" sz="2400" dirty="0"/>
              <a:t>5.3 Giao diện các chức năng của chương trình</a:t>
            </a:r>
            <a:endParaRPr lang="en-US" sz="2400" dirty="0"/>
          </a:p>
        </p:txBody>
      </p:sp>
      <p:sp>
        <p:nvSpPr>
          <p:cNvPr id="7" name="TextBox 6">
            <a:extLst>
              <a:ext uri="{FF2B5EF4-FFF2-40B4-BE49-F238E27FC236}">
                <a16:creationId xmlns:a16="http://schemas.microsoft.com/office/drawing/2014/main" id="{0B0996B5-15FE-DEF5-E6AF-37835EC4BE2A}"/>
              </a:ext>
            </a:extLst>
          </p:cNvPr>
          <p:cNvSpPr txBox="1"/>
          <p:nvPr/>
        </p:nvSpPr>
        <p:spPr>
          <a:xfrm>
            <a:off x="3424978" y="5419687"/>
            <a:ext cx="2063385" cy="458074"/>
          </a:xfrm>
          <a:prstGeom prst="rect">
            <a:avLst/>
          </a:prstGeom>
          <a:noFill/>
        </p:spPr>
        <p:txBody>
          <a:bodyPr wrap="none" rtlCol="0">
            <a:spAutoFit/>
          </a:bodyPr>
          <a:lstStyle/>
          <a:p>
            <a:pPr marL="0" marR="0" algn="ctr">
              <a:lnSpc>
                <a:spcPct val="150000"/>
              </a:lnSpc>
              <a:spcBef>
                <a:spcPts val="0"/>
              </a:spcBef>
              <a:spcAft>
                <a:spcPts val="10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0FD0A8C-C46D-BCF5-E59C-E80F354654C8}"/>
              </a:ext>
            </a:extLst>
          </p:cNvPr>
          <p:cNvPicPr>
            <a:picLocks noChangeAspect="1"/>
          </p:cNvPicPr>
          <p:nvPr/>
        </p:nvPicPr>
        <p:blipFill rotWithShape="1">
          <a:blip r:embed="rId2"/>
          <a:srcRect t="2481"/>
          <a:stretch/>
        </p:blipFill>
        <p:spPr bwMode="auto">
          <a:xfrm>
            <a:off x="926847" y="1392295"/>
            <a:ext cx="6864214" cy="38343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3103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1827744" cy="461665"/>
          </a:xfrm>
          <a:prstGeom prst="rect">
            <a:avLst/>
          </a:prstGeom>
          <a:noFill/>
        </p:spPr>
        <p:txBody>
          <a:bodyPr wrap="none" rtlCol="0">
            <a:spAutoFit/>
          </a:bodyPr>
          <a:lstStyle/>
          <a:p>
            <a:r>
              <a:rPr lang="vi-VN" sz="2400" dirty="0"/>
              <a:t>6.1 Kết luận</a:t>
            </a:r>
            <a:endParaRPr lang="en-US" sz="2400" dirty="0"/>
          </a:p>
        </p:txBody>
      </p:sp>
      <p:sp>
        <p:nvSpPr>
          <p:cNvPr id="4" name="TextBox 3">
            <a:extLst>
              <a:ext uri="{FF2B5EF4-FFF2-40B4-BE49-F238E27FC236}">
                <a16:creationId xmlns:a16="http://schemas.microsoft.com/office/drawing/2014/main" id="{264CDC67-6F39-875B-5F00-562B9787CD15}"/>
              </a:ext>
            </a:extLst>
          </p:cNvPr>
          <p:cNvSpPr txBox="1"/>
          <p:nvPr/>
        </p:nvSpPr>
        <p:spPr>
          <a:xfrm>
            <a:off x="496888" y="1287624"/>
            <a:ext cx="7938225" cy="1709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kern="0" dirty="0" err="1">
                <a:effectLst/>
                <a:latin typeface="Times New Roman" panose="02020603050405020304" pitchFamily="18" charset="0"/>
                <a:ea typeface="Calibri" panose="020F0502020204030204" pitchFamily="34" charset="0"/>
              </a:rPr>
              <a:t>Quản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lý</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quán</a:t>
            </a:r>
            <a:r>
              <a:rPr lang="en-US" sz="1800" kern="0" dirty="0">
                <a:effectLst/>
                <a:latin typeface="Times New Roman" panose="02020603050405020304" pitchFamily="18" charset="0"/>
                <a:ea typeface="Calibri" panose="020F0502020204030204" pitchFamily="34" charset="0"/>
              </a:rPr>
              <a:t> </a:t>
            </a:r>
            <a:r>
              <a:rPr lang="vi-VN" kern="0" dirty="0">
                <a:latin typeface="Times New Roman" panose="02020603050405020304" pitchFamily="18" charset="0"/>
                <a:ea typeface="Calibri" panose="020F0502020204030204" pitchFamily="34" charset="0"/>
              </a:rPr>
              <a:t>ăn là một vấn đề rất quan trọng với </a:t>
            </a:r>
            <a:r>
              <a:rPr lang="en-US" sz="1800" kern="0" dirty="0" err="1">
                <a:effectLst/>
                <a:latin typeface="Times New Roman" panose="02020603050405020304" pitchFamily="18" charset="0"/>
                <a:ea typeface="Calibri" panose="020F0502020204030204" pitchFamily="34" charset="0"/>
              </a:rPr>
              <a:t>ngành</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dịch</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vụ</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thực</a:t>
            </a:r>
            <a:r>
              <a:rPr lang="en-US" sz="1800" kern="0" dirty="0">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phẩm,</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quyết</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định</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đến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sự</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thành</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công</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của</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một</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quán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ăn</a:t>
            </a:r>
            <a:r>
              <a:rPr lang="en-US" sz="1800" kern="0" dirty="0">
                <a:effectLst/>
                <a:latin typeface="Times New Roman" panose="02020603050405020304" pitchFamily="18" charset="0"/>
                <a:ea typeface="Calibri" panose="020F0502020204030204" pitchFamily="34" charset="0"/>
              </a:rPr>
              <a:t>.</a:t>
            </a:r>
            <a:endParaRPr lang="vi-VN" kern="0" dirty="0">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vi-VN" sz="1800" kern="0" dirty="0">
                <a:effectLst/>
                <a:latin typeface="Times New Roman" panose="02020603050405020304" pitchFamily="18" charset="0"/>
                <a:ea typeface="Calibri" panose="020F0502020204030204" pitchFamily="34" charset="0"/>
              </a:rPr>
              <a:t>Trong đó, </a:t>
            </a:r>
            <a:r>
              <a:rPr lang="en-US" sz="1800" kern="0" dirty="0" err="1">
                <a:effectLst/>
                <a:latin typeface="Times New Roman" panose="02020603050405020304" pitchFamily="18" charset="0"/>
                <a:ea typeface="Calibri" panose="020F0502020204030204" pitchFamily="34" charset="0"/>
              </a:rPr>
              <a:t>việc</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áp</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dụng</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phần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mềm</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quản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lý</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quán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ăn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có</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thể</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giúp</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tối</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ưu</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hóa</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các</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quy</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trình</a:t>
            </a:r>
            <a:r>
              <a:rPr lang="en-US" sz="1800" kern="0" dirty="0">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như </a:t>
            </a:r>
            <a:r>
              <a:rPr lang="en-US" sz="1800" kern="0" dirty="0" err="1">
                <a:effectLst/>
                <a:latin typeface="Times New Roman" panose="02020603050405020304" pitchFamily="18" charset="0"/>
                <a:ea typeface="Calibri" panose="020F0502020204030204" pitchFamily="34" charset="0"/>
              </a:rPr>
              <a:t>quản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lý</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bàn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ăn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và</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khu</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vực</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quản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lý</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nhân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viên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quản</a:t>
            </a:r>
            <a:r>
              <a:rPr lang="en-US" sz="1800" kern="0" dirty="0">
                <a:effectLst/>
                <a:latin typeface="Times New Roman" panose="02020603050405020304" pitchFamily="18" charset="0"/>
                <a:ea typeface="Calibri" panose="020F0502020204030204" pitchFamily="34" charset="0"/>
              </a:rPr>
              <a:t> </a:t>
            </a:r>
            <a:r>
              <a:rPr lang="en-US" sz="1800" kern="0" dirty="0" err="1">
                <a:effectLst/>
                <a:latin typeface="Times New Roman" panose="02020603050405020304" pitchFamily="18" charset="0"/>
                <a:ea typeface="Calibri" panose="020F0502020204030204" pitchFamily="34" charset="0"/>
              </a:rPr>
              <a:t>lý</a:t>
            </a:r>
            <a:r>
              <a:rPr lang="en-US" sz="1800" kern="0" dirty="0">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menu...</a:t>
            </a:r>
            <a:endParaRPr lang="en-US" dirty="0"/>
          </a:p>
        </p:txBody>
      </p:sp>
      <p:pic>
        <p:nvPicPr>
          <p:cNvPr id="10242" name="Picture 2" descr="Phần mềm quản lý quán ăn">
            <a:extLst>
              <a:ext uri="{FF2B5EF4-FFF2-40B4-BE49-F238E27FC236}">
                <a16:creationId xmlns:a16="http://schemas.microsoft.com/office/drawing/2014/main" id="{B6F4A293-1717-85BE-FBE2-5967BDB6E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875" y="3261049"/>
            <a:ext cx="4160190" cy="288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905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019049" cy="461665"/>
          </a:xfrm>
          <a:prstGeom prst="rect">
            <a:avLst/>
          </a:prstGeom>
          <a:noFill/>
        </p:spPr>
        <p:txBody>
          <a:bodyPr wrap="none" rtlCol="0">
            <a:spAutoFit/>
          </a:bodyPr>
          <a:lstStyle/>
          <a:p>
            <a:r>
              <a:rPr lang="vi-VN" sz="2400" dirty="0"/>
              <a:t>6.2 Điểm mạnh và điểm yếu</a:t>
            </a:r>
            <a:endParaRPr lang="en-US" sz="2400" dirty="0"/>
          </a:p>
        </p:txBody>
      </p:sp>
      <p:cxnSp>
        <p:nvCxnSpPr>
          <p:cNvPr id="8" name="Straight Connector 7">
            <a:extLst>
              <a:ext uri="{FF2B5EF4-FFF2-40B4-BE49-F238E27FC236}">
                <a16:creationId xmlns:a16="http://schemas.microsoft.com/office/drawing/2014/main" id="{83D5FDB7-EF75-0FB4-B654-46846D369B52}"/>
              </a:ext>
            </a:extLst>
          </p:cNvPr>
          <p:cNvCxnSpPr/>
          <p:nvPr/>
        </p:nvCxnSpPr>
        <p:spPr>
          <a:xfrm>
            <a:off x="4683968" y="1208537"/>
            <a:ext cx="0" cy="5192263"/>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39726C1-2B8C-CB22-ABB8-4EC61D1124E3}"/>
              </a:ext>
            </a:extLst>
          </p:cNvPr>
          <p:cNvSpPr/>
          <p:nvPr/>
        </p:nvSpPr>
        <p:spPr>
          <a:xfrm>
            <a:off x="1130847"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Điểm mạnh</a:t>
            </a:r>
            <a:endParaRPr lang="en-US" dirty="0"/>
          </a:p>
        </p:txBody>
      </p:sp>
      <p:sp>
        <p:nvSpPr>
          <p:cNvPr id="10" name="Oval 9">
            <a:extLst>
              <a:ext uri="{FF2B5EF4-FFF2-40B4-BE49-F238E27FC236}">
                <a16:creationId xmlns:a16="http://schemas.microsoft.com/office/drawing/2014/main" id="{B13531ED-2CDB-50A1-E448-7C79CE7D97D7}"/>
              </a:ext>
            </a:extLst>
          </p:cNvPr>
          <p:cNvSpPr/>
          <p:nvPr/>
        </p:nvSpPr>
        <p:spPr>
          <a:xfrm>
            <a:off x="6025733"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Điểm yếu</a:t>
            </a:r>
            <a:endParaRPr lang="en-US" dirty="0"/>
          </a:p>
        </p:txBody>
      </p:sp>
      <p:sp>
        <p:nvSpPr>
          <p:cNvPr id="11" name="TextBox 10">
            <a:extLst>
              <a:ext uri="{FF2B5EF4-FFF2-40B4-BE49-F238E27FC236}">
                <a16:creationId xmlns:a16="http://schemas.microsoft.com/office/drawing/2014/main" id="{795DB57C-D373-9589-A796-69169DAC505A}"/>
              </a:ext>
            </a:extLst>
          </p:cNvPr>
          <p:cNvSpPr txBox="1"/>
          <p:nvPr/>
        </p:nvSpPr>
        <p:spPr>
          <a:xfrm>
            <a:off x="277096" y="3293706"/>
            <a:ext cx="3694922" cy="1477328"/>
          </a:xfrm>
          <a:prstGeom prst="rect">
            <a:avLst/>
          </a:prstGeom>
          <a:noFill/>
        </p:spPr>
        <p:txBody>
          <a:bodyPr wrap="square" rtlCol="0">
            <a:spAutoFit/>
          </a:bodyPr>
          <a:lstStyle/>
          <a:p>
            <a:pPr marL="285750" indent="-285750">
              <a:buFont typeface="Wingdings" panose="05000000000000000000" pitchFamily="2" charset="2"/>
              <a:buChar char="Ø"/>
            </a:pPr>
            <a:r>
              <a:rPr lang="vi-VN" dirty="0"/>
              <a:t>Menu thân thiện, dễ sử dụng</a:t>
            </a:r>
          </a:p>
          <a:p>
            <a:endParaRPr lang="vi-VN" dirty="0"/>
          </a:p>
          <a:p>
            <a:pPr marL="285750" indent="-285750">
              <a:buFont typeface="Wingdings" panose="05000000000000000000" pitchFamily="2" charset="2"/>
              <a:buChar char="Ø"/>
            </a:pPr>
            <a:r>
              <a:rPr lang="vi-VN" dirty="0"/>
              <a:t>Có đầy đủ các tính năng cần thiết để quản lý một nhà hàng</a:t>
            </a:r>
          </a:p>
          <a:p>
            <a:endParaRPr lang="en-US" dirty="0"/>
          </a:p>
        </p:txBody>
      </p:sp>
      <p:sp>
        <p:nvSpPr>
          <p:cNvPr id="12" name="TextBox 11">
            <a:extLst>
              <a:ext uri="{FF2B5EF4-FFF2-40B4-BE49-F238E27FC236}">
                <a16:creationId xmlns:a16="http://schemas.microsoft.com/office/drawing/2014/main" id="{7B6842BD-398E-B21C-8B95-4C524FBCAC39}"/>
              </a:ext>
            </a:extLst>
          </p:cNvPr>
          <p:cNvSpPr txBox="1"/>
          <p:nvPr/>
        </p:nvSpPr>
        <p:spPr>
          <a:xfrm>
            <a:off x="5652509" y="3293706"/>
            <a:ext cx="3214395" cy="1754326"/>
          </a:xfrm>
          <a:prstGeom prst="rect">
            <a:avLst/>
          </a:prstGeom>
          <a:noFill/>
        </p:spPr>
        <p:txBody>
          <a:bodyPr wrap="square" rtlCol="0">
            <a:spAutoFit/>
          </a:bodyPr>
          <a:lstStyle/>
          <a:p>
            <a:pPr marL="285750" indent="-285750">
              <a:buFont typeface="Arial" panose="020B0604020202020204" pitchFamily="34" charset="0"/>
              <a:buChar char="•"/>
            </a:pPr>
            <a:r>
              <a:rPr lang="vi-VN" dirty="0"/>
              <a:t>Còn một số khía cạnh chưa khai thác như: </a:t>
            </a:r>
          </a:p>
          <a:p>
            <a:pPr marL="342900" indent="-342900">
              <a:buFont typeface="Wingdings" panose="05000000000000000000" pitchFamily="2" charset="2"/>
              <a:buChar char="Ø"/>
            </a:pPr>
            <a:r>
              <a:rPr lang="vi-VN" dirty="0"/>
              <a:t>quản lý an toàn thực phẩm </a:t>
            </a:r>
          </a:p>
          <a:p>
            <a:pPr marL="342900" indent="-342900">
              <a:buFont typeface="Wingdings" panose="05000000000000000000" pitchFamily="2" charset="2"/>
              <a:buChar char="Ø"/>
            </a:pPr>
            <a:r>
              <a:rPr lang="vi-VN" dirty="0"/>
              <a:t>quản lý tồn kho</a:t>
            </a:r>
          </a:p>
          <a:p>
            <a:pPr marL="342900" indent="-342900">
              <a:buFont typeface="Wingdings" panose="05000000000000000000" pitchFamily="2" charset="2"/>
              <a:buChar char="Ø"/>
            </a:pPr>
            <a:r>
              <a:rPr lang="vi-VN" dirty="0"/>
              <a:t>quản lý thời gian</a:t>
            </a:r>
            <a:endParaRPr lang="en-US" dirty="0"/>
          </a:p>
        </p:txBody>
      </p:sp>
    </p:spTree>
    <p:extLst>
      <p:ext uri="{BB962C8B-B14F-4D97-AF65-F5344CB8AC3E}">
        <p14:creationId xmlns:p14="http://schemas.microsoft.com/office/powerpoint/2010/main" val="1491671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607078" cy="461665"/>
          </a:xfrm>
          <a:prstGeom prst="rect">
            <a:avLst/>
          </a:prstGeom>
          <a:noFill/>
        </p:spPr>
        <p:txBody>
          <a:bodyPr wrap="none" rtlCol="0">
            <a:spAutoFit/>
          </a:bodyPr>
          <a:lstStyle/>
          <a:p>
            <a:r>
              <a:rPr lang="vi-VN" sz="2400" dirty="0"/>
              <a:t>6.3</a:t>
            </a:r>
            <a:r>
              <a:rPr lang="en-US" sz="2400" dirty="0"/>
              <a:t> </a:t>
            </a:r>
            <a:r>
              <a:rPr lang="vi-VN" sz="2400" dirty="0"/>
              <a:t>Các hướng phát triển</a:t>
            </a:r>
            <a:endParaRPr lang="en-US" sz="2400" dirty="0"/>
          </a:p>
        </p:txBody>
      </p:sp>
      <p:sp>
        <p:nvSpPr>
          <p:cNvPr id="9" name="Oval 8">
            <a:extLst>
              <a:ext uri="{FF2B5EF4-FFF2-40B4-BE49-F238E27FC236}">
                <a16:creationId xmlns:a16="http://schemas.microsoft.com/office/drawing/2014/main" id="{939726C1-2B8C-CB22-ABB8-4EC61D1124E3}"/>
              </a:ext>
            </a:extLst>
          </p:cNvPr>
          <p:cNvSpPr/>
          <p:nvPr/>
        </p:nvSpPr>
        <p:spPr>
          <a:xfrm>
            <a:off x="1130847"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latin typeface="+mj-lt"/>
              </a:rPr>
              <a:t>Phát triển ứng dụng di động </a:t>
            </a:r>
            <a:endParaRPr lang="en-US" dirty="0">
              <a:solidFill>
                <a:schemeClr val="bg1"/>
              </a:solidFill>
              <a:latin typeface="+mj-lt"/>
            </a:endParaRPr>
          </a:p>
        </p:txBody>
      </p:sp>
      <p:sp>
        <p:nvSpPr>
          <p:cNvPr id="10" name="Oval 9">
            <a:extLst>
              <a:ext uri="{FF2B5EF4-FFF2-40B4-BE49-F238E27FC236}">
                <a16:creationId xmlns:a16="http://schemas.microsoft.com/office/drawing/2014/main" id="{B13531ED-2CDB-50A1-E448-7C79CE7D97D7}"/>
              </a:ext>
            </a:extLst>
          </p:cNvPr>
          <p:cNvSpPr/>
          <p:nvPr/>
        </p:nvSpPr>
        <p:spPr>
          <a:xfrm>
            <a:off x="5951089"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Thanh toán trực tuyến</a:t>
            </a:r>
            <a:endParaRPr lang="en-US" dirty="0"/>
          </a:p>
        </p:txBody>
      </p:sp>
      <p:pic>
        <p:nvPicPr>
          <p:cNvPr id="11266" name="Picture 2" descr="Top 3 Restaurant Mobile App &amp; Website Templates | Enabled">
            <a:extLst>
              <a:ext uri="{FF2B5EF4-FFF2-40B4-BE49-F238E27FC236}">
                <a16:creationId xmlns:a16="http://schemas.microsoft.com/office/drawing/2014/main" id="{47FCF720-44E9-9BF1-62C8-55E8BC554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52" y="2852589"/>
            <a:ext cx="3958245" cy="306068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ác chức năng bắt buộc của phần mềm ứng dụng Online Banking từ năm 2025">
            <a:extLst>
              <a:ext uri="{FF2B5EF4-FFF2-40B4-BE49-F238E27FC236}">
                <a16:creationId xmlns:a16="http://schemas.microsoft.com/office/drawing/2014/main" id="{79DA72BC-2D69-F11B-B64A-6E619750B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04" y="2852589"/>
            <a:ext cx="3773758" cy="30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322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591048" cy="461665"/>
          </a:xfrm>
          <a:prstGeom prst="rect">
            <a:avLst/>
          </a:prstGeom>
          <a:noFill/>
        </p:spPr>
        <p:txBody>
          <a:bodyPr wrap="none" rtlCol="0">
            <a:spAutoFit/>
          </a:bodyPr>
          <a:lstStyle/>
          <a:p>
            <a:r>
              <a:rPr lang="vi-VN" sz="2400" dirty="0"/>
              <a:t>6.</a:t>
            </a:r>
            <a:r>
              <a:rPr lang="en-US" sz="2400" dirty="0"/>
              <a:t>3 </a:t>
            </a:r>
            <a:r>
              <a:rPr lang="vi-VN" sz="2400" dirty="0"/>
              <a:t>Các hướng phát triển</a:t>
            </a:r>
            <a:endParaRPr lang="en-US" sz="2400" dirty="0"/>
          </a:p>
        </p:txBody>
      </p:sp>
      <p:sp>
        <p:nvSpPr>
          <p:cNvPr id="9" name="Oval 8">
            <a:extLst>
              <a:ext uri="{FF2B5EF4-FFF2-40B4-BE49-F238E27FC236}">
                <a16:creationId xmlns:a16="http://schemas.microsoft.com/office/drawing/2014/main" id="{939726C1-2B8C-CB22-ABB8-4EC61D1124E3}"/>
              </a:ext>
            </a:extLst>
          </p:cNvPr>
          <p:cNvSpPr/>
          <p:nvPr/>
        </p:nvSpPr>
        <p:spPr>
          <a:xfrm>
            <a:off x="1130537" y="1651520"/>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latin typeface="Times New Roman" panose="02020603050405020304" pitchFamily="18" charset="0"/>
                <a:cs typeface="Times New Roman" panose="02020603050405020304" pitchFamily="18" charset="0"/>
              </a:rPr>
              <a:t>Phân tích dữ liệu và báo cáo</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B13531ED-2CDB-50A1-E448-7C79CE7D97D7}"/>
              </a:ext>
            </a:extLst>
          </p:cNvPr>
          <p:cNvSpPr/>
          <p:nvPr/>
        </p:nvSpPr>
        <p:spPr>
          <a:xfrm>
            <a:off x="5951089"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mj-lt"/>
              </a:rPr>
              <a:t>Tích hợp trí tuệ nhân tạo </a:t>
            </a:r>
            <a:endParaRPr lang="en-US" dirty="0">
              <a:latin typeface="+mj-lt"/>
            </a:endParaRPr>
          </a:p>
        </p:txBody>
      </p:sp>
      <p:pic>
        <p:nvPicPr>
          <p:cNvPr id="12290" name="Picture 2" descr="Data analytics là gì? Cách trở thành một data analyst?">
            <a:extLst>
              <a:ext uri="{FF2B5EF4-FFF2-40B4-BE49-F238E27FC236}">
                <a16:creationId xmlns:a16="http://schemas.microsoft.com/office/drawing/2014/main" id="{21E00F50-914D-E959-69A6-1BBEE37D2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52" y="3006206"/>
            <a:ext cx="401842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í kíp&quot; sử dụng AI để vận hành xuất sắc">
            <a:extLst>
              <a:ext uri="{FF2B5EF4-FFF2-40B4-BE49-F238E27FC236}">
                <a16:creationId xmlns:a16="http://schemas.microsoft.com/office/drawing/2014/main" id="{3AF6BE0F-E937-03DC-C0B7-64D4CC4B1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265" y="3008901"/>
            <a:ext cx="3879429" cy="258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050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591048" cy="461665"/>
          </a:xfrm>
          <a:prstGeom prst="rect">
            <a:avLst/>
          </a:prstGeom>
          <a:noFill/>
        </p:spPr>
        <p:txBody>
          <a:bodyPr wrap="none" rtlCol="0">
            <a:spAutoFit/>
          </a:bodyPr>
          <a:lstStyle/>
          <a:p>
            <a:r>
              <a:rPr lang="vi-VN" sz="2400" dirty="0"/>
              <a:t>6.</a:t>
            </a:r>
            <a:r>
              <a:rPr lang="en-US" sz="2400" dirty="0"/>
              <a:t>3 </a:t>
            </a:r>
            <a:r>
              <a:rPr lang="vi-VN" sz="2400" dirty="0"/>
              <a:t>Các hướng phát triển</a:t>
            </a:r>
            <a:endParaRPr lang="en-US" sz="2400" dirty="0"/>
          </a:p>
        </p:txBody>
      </p:sp>
      <p:sp>
        <p:nvSpPr>
          <p:cNvPr id="9" name="Oval 8">
            <a:extLst>
              <a:ext uri="{FF2B5EF4-FFF2-40B4-BE49-F238E27FC236}">
                <a16:creationId xmlns:a16="http://schemas.microsoft.com/office/drawing/2014/main" id="{939726C1-2B8C-CB22-ABB8-4EC61D1124E3}"/>
              </a:ext>
            </a:extLst>
          </p:cNvPr>
          <p:cNvSpPr/>
          <p:nvPr/>
        </p:nvSpPr>
        <p:spPr>
          <a:xfrm>
            <a:off x="1130537" y="1651520"/>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latin typeface="Times New Roman" panose="02020603050405020304" pitchFamily="18" charset="0"/>
                <a:cs typeface="Times New Roman" panose="02020603050405020304" pitchFamily="18" charset="0"/>
              </a:rPr>
              <a:t>Bảo mật thông tin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B13531ED-2CDB-50A1-E448-7C79CE7D97D7}"/>
              </a:ext>
            </a:extLst>
          </p:cNvPr>
          <p:cNvSpPr/>
          <p:nvPr/>
        </p:nvSpPr>
        <p:spPr>
          <a:xfrm>
            <a:off x="5951089" y="1651519"/>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mj-lt"/>
              </a:rPr>
              <a:t>Phát triển khả năng mở rộng</a:t>
            </a:r>
            <a:endParaRPr lang="en-US" dirty="0">
              <a:latin typeface="+mj-lt"/>
            </a:endParaRPr>
          </a:p>
        </p:txBody>
      </p:sp>
      <p:pic>
        <p:nvPicPr>
          <p:cNvPr id="13314" name="Picture 2" descr="Cyber security là gì? Tầm quan trọng giải pháp bảo mật đối với tổ chức">
            <a:extLst>
              <a:ext uri="{FF2B5EF4-FFF2-40B4-BE49-F238E27FC236}">
                <a16:creationId xmlns:a16="http://schemas.microsoft.com/office/drawing/2014/main" id="{2B0C2D1E-8AE7-64C9-D987-A2496632A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52" y="2916053"/>
            <a:ext cx="4138058" cy="258628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10 phần mềm quản lý chuỗi cửa hàng giúp shop tối ưu chi phí – GHN.VN Giao  Hàng Nhanh">
            <a:extLst>
              <a:ext uri="{FF2B5EF4-FFF2-40B4-BE49-F238E27FC236}">
                <a16:creationId xmlns:a16="http://schemas.microsoft.com/office/drawing/2014/main" id="{4068C113-1B74-DA3D-39AB-89E9F6789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892" y="2916053"/>
            <a:ext cx="3803362" cy="258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38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32548" y="6492875"/>
            <a:ext cx="2057400" cy="365125"/>
          </a:xfrm>
          <a:prstGeom prst="rect">
            <a:avLst/>
          </a:prstGeom>
        </p:spPr>
        <p:txBody>
          <a:bodyPr/>
          <a:lstStyle/>
          <a:p>
            <a:fld id="{9EA0BE3B-158A-4EDF-80DC-E394A0D1600F}" type="slidenum">
              <a:rPr lang="en-US" smtClean="0"/>
              <a:pPr/>
              <a:t>78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6. </a:t>
            </a:r>
            <a:r>
              <a:rPr lang="en-US" sz="2800" dirty="0"/>
              <a:t>KẾT LUẬN VÀ HƯỚNG PHÁT TRIỂN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591048" cy="461665"/>
          </a:xfrm>
          <a:prstGeom prst="rect">
            <a:avLst/>
          </a:prstGeom>
          <a:noFill/>
        </p:spPr>
        <p:txBody>
          <a:bodyPr wrap="none" rtlCol="0">
            <a:spAutoFit/>
          </a:bodyPr>
          <a:lstStyle/>
          <a:p>
            <a:r>
              <a:rPr lang="vi-VN" sz="2400" dirty="0"/>
              <a:t>6.</a:t>
            </a:r>
            <a:r>
              <a:rPr lang="en-US" sz="2400" dirty="0"/>
              <a:t>3 </a:t>
            </a:r>
            <a:r>
              <a:rPr lang="vi-VN" sz="2400" dirty="0"/>
              <a:t>Các hướng phát triển</a:t>
            </a:r>
            <a:endParaRPr lang="en-US" sz="2400" dirty="0"/>
          </a:p>
        </p:txBody>
      </p:sp>
      <p:sp>
        <p:nvSpPr>
          <p:cNvPr id="9" name="Oval 8">
            <a:extLst>
              <a:ext uri="{FF2B5EF4-FFF2-40B4-BE49-F238E27FC236}">
                <a16:creationId xmlns:a16="http://schemas.microsoft.com/office/drawing/2014/main" id="{939726C1-2B8C-CB22-ABB8-4EC61D1124E3}"/>
              </a:ext>
            </a:extLst>
          </p:cNvPr>
          <p:cNvSpPr/>
          <p:nvPr/>
        </p:nvSpPr>
        <p:spPr>
          <a:xfrm>
            <a:off x="1130537" y="1651520"/>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solidFill>
                <a:latin typeface="Times New Roman" panose="02020603050405020304" pitchFamily="18" charset="0"/>
                <a:cs typeface="Times New Roman" panose="02020603050405020304" pitchFamily="18" charset="0"/>
              </a:rPr>
              <a:t>Hỗ trợ đào tạo</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B13531ED-2CDB-50A1-E448-7C79CE7D97D7}"/>
              </a:ext>
            </a:extLst>
          </p:cNvPr>
          <p:cNvSpPr/>
          <p:nvPr/>
        </p:nvSpPr>
        <p:spPr>
          <a:xfrm>
            <a:off x="5690507" y="1651520"/>
            <a:ext cx="198742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mj-lt"/>
              </a:rPr>
              <a:t>Hướng dẫn sử dụng </a:t>
            </a:r>
            <a:endParaRPr lang="en-US" dirty="0">
              <a:latin typeface="+mj-lt"/>
            </a:endParaRPr>
          </a:p>
        </p:txBody>
      </p:sp>
      <p:pic>
        <p:nvPicPr>
          <p:cNvPr id="14338" name="Picture 2" descr="Bản tin đào tạo và nhân sự AMELA tháng 3 - AMELA Technology">
            <a:extLst>
              <a:ext uri="{FF2B5EF4-FFF2-40B4-BE49-F238E27FC236}">
                <a16:creationId xmlns:a16="http://schemas.microsoft.com/office/drawing/2014/main" id="{EBF367E5-AB19-A6F7-8540-21C9CA997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53" y="2780522"/>
            <a:ext cx="4103344" cy="293360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ƯỚNG DẪN SỬ DỤNG APP THUẬN ANH">
            <a:extLst>
              <a:ext uri="{FF2B5EF4-FFF2-40B4-BE49-F238E27FC236}">
                <a16:creationId xmlns:a16="http://schemas.microsoft.com/office/drawing/2014/main" id="{D6A5AADC-6A76-A6E6-2FC4-43CC5A7D4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117" y="2765401"/>
            <a:ext cx="2633565" cy="312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08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vi-VN" dirty="0"/>
              <a:t>Tài liệu tham khảo</a:t>
            </a:r>
            <a:endParaRPr lang="en-US" dirty="0"/>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marL="342900" marR="0" lvl="0" indent="-342900">
              <a:lnSpc>
                <a:spcPct val="106000"/>
              </a:lnSpc>
              <a:spcBef>
                <a:spcPts val="0"/>
              </a:spcBef>
              <a:spcAft>
                <a:spcPts val="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https://chat.openai.com/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https://einvoice.vn/tin-tuc/mau-bien-lai-thu-tien-cho-doanh-nghiep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https://www.sapo.vn/blog/quy-trinh-quan-ly-nha-hang-chuyen-nghiep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https://oddmenu.com/vi/p/bagac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https://viettuts.vn/java-swing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6000"/>
              </a:lnSpc>
              <a:spcBef>
                <a:spcPts val="0"/>
              </a:spcBef>
              <a:spcAft>
                <a:spcPts val="800"/>
              </a:spcAft>
              <a:buFont typeface="+mj-lt"/>
              <a:buAutoNum type="arabicPeriod"/>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https://www.jfree.org/jfreechart/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79</a:t>
            </a:fld>
            <a:endParaRPr lang="en-US" dirty="0"/>
          </a:p>
        </p:txBody>
      </p:sp>
    </p:spTree>
    <p:extLst>
      <p:ext uri="{BB962C8B-B14F-4D97-AF65-F5344CB8AC3E}">
        <p14:creationId xmlns:p14="http://schemas.microsoft.com/office/powerpoint/2010/main" val="3194012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432185" y="3587161"/>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món ăn</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254052" y="220244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 món </a:t>
            </a:r>
            <a:endParaRPr lang="en-US" dirty="0"/>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3131753" y="188170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Sửa món</a:t>
            </a:r>
            <a:endParaRPr lang="en-US" dirty="0"/>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398926" y="4033324"/>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Xóa món</a:t>
            </a:r>
            <a:endParaRPr lang="en-US" dirty="0"/>
          </a:p>
        </p:txBody>
      </p:sp>
      <p:sp>
        <p:nvSpPr>
          <p:cNvPr id="10" name="Rectangle: Rounded Corners 9">
            <a:extLst>
              <a:ext uri="{FF2B5EF4-FFF2-40B4-BE49-F238E27FC236}">
                <a16:creationId xmlns:a16="http://schemas.microsoft.com/office/drawing/2014/main" id="{C568EAF5-F82C-4C41-724E-59DB32D7C29B}"/>
              </a:ext>
            </a:extLst>
          </p:cNvPr>
          <p:cNvSpPr/>
          <p:nvPr/>
        </p:nvSpPr>
        <p:spPr>
          <a:xfrm>
            <a:off x="1765555" y="5328280"/>
            <a:ext cx="196065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Tìm kiếm món ăn </a:t>
            </a:r>
            <a:endParaRPr lang="en-US" dirty="0"/>
          </a:p>
        </p:txBody>
      </p:sp>
      <p:cxnSp>
        <p:nvCxnSpPr>
          <p:cNvPr id="33" name="Straight Connector 32">
            <a:extLst>
              <a:ext uri="{FF2B5EF4-FFF2-40B4-BE49-F238E27FC236}">
                <a16:creationId xmlns:a16="http://schemas.microsoft.com/office/drawing/2014/main" id="{00AC0ED3-8C13-8759-A13F-44022145F16A}"/>
              </a:ext>
            </a:extLst>
          </p:cNvPr>
          <p:cNvCxnSpPr>
            <a:stCxn id="9" idx="0"/>
            <a:endCxn id="16" idx="2"/>
          </p:cNvCxnSpPr>
          <p:nvPr/>
        </p:nvCxnSpPr>
        <p:spPr>
          <a:xfrm flipH="1" flipV="1">
            <a:off x="4060149" y="2796109"/>
            <a:ext cx="315026" cy="791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D36DF9-BC82-92C2-E6C6-B2F58951CB51}"/>
              </a:ext>
            </a:extLst>
          </p:cNvPr>
          <p:cNvCxnSpPr>
            <a:cxnSpLocks/>
            <a:stCxn id="9" idx="1"/>
          </p:cNvCxnSpPr>
          <p:nvPr/>
        </p:nvCxnSpPr>
        <p:spPr>
          <a:xfrm flipH="1" flipV="1">
            <a:off x="2110844" y="2813639"/>
            <a:ext cx="1597536" cy="9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EB29F9-0377-AEAB-6411-15F1CAAEDCFB}"/>
              </a:ext>
            </a:extLst>
          </p:cNvPr>
          <p:cNvCxnSpPr>
            <a:cxnSpLocks/>
            <a:endCxn id="17" idx="3"/>
          </p:cNvCxnSpPr>
          <p:nvPr/>
        </p:nvCxnSpPr>
        <p:spPr>
          <a:xfrm flipH="1">
            <a:off x="2255718" y="4301594"/>
            <a:ext cx="1304810" cy="188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A3B429-16E8-4FC8-B6C6-0B343E7A8833}"/>
              </a:ext>
            </a:extLst>
          </p:cNvPr>
          <p:cNvCxnSpPr>
            <a:cxnSpLocks/>
            <a:stCxn id="9" idx="4"/>
            <a:endCxn id="10" idx="0"/>
          </p:cNvCxnSpPr>
          <p:nvPr/>
        </p:nvCxnSpPr>
        <p:spPr>
          <a:xfrm flipH="1">
            <a:off x="2745881" y="4501561"/>
            <a:ext cx="1629294" cy="826719"/>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descr="Vertical food hi-res stock photography and images - Alamy">
            <a:extLst>
              <a:ext uri="{FF2B5EF4-FFF2-40B4-BE49-F238E27FC236}">
                <a16:creationId xmlns:a16="http://schemas.microsoft.com/office/drawing/2014/main" id="{35275BF7-4F5E-180A-13AD-A95794B88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418" y="1198779"/>
            <a:ext cx="2717158" cy="516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24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80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a:t>
            </a:r>
            <a:r>
              <a:rPr lang="en-US" sz="2800" dirty="0"/>
              <a:t>KHẢO SÁT BÀI TOÁN</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630848" cy="461665"/>
          </a:xfrm>
          <a:prstGeom prst="rect">
            <a:avLst/>
          </a:prstGeom>
          <a:noFill/>
        </p:spPr>
        <p:txBody>
          <a:bodyPr wrap="none" rtlCol="0">
            <a:spAutoFit/>
          </a:bodyPr>
          <a:lstStyle/>
          <a:p>
            <a:r>
              <a:rPr lang="vi-VN" sz="2400" dirty="0"/>
              <a:t>1.1 Mô tả yêu cầu</a:t>
            </a:r>
            <a:endParaRPr lang="en-US" sz="2400" dirty="0"/>
          </a:p>
        </p:txBody>
      </p:sp>
      <p:pic>
        <p:nvPicPr>
          <p:cNvPr id="6146" name="Picture 2" descr="Nguyên liệu tốt + cách chế biến tốt = món ăn ngon, tốt cho sức khỏe">
            <a:extLst>
              <a:ext uri="{FF2B5EF4-FFF2-40B4-BE49-F238E27FC236}">
                <a16:creationId xmlns:a16="http://schemas.microsoft.com/office/drawing/2014/main" id="{AF9A3F5A-1CF4-6B35-A02D-E817A2F2A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52" y="2871880"/>
            <a:ext cx="5366848" cy="32392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9AF5CE4-DA5C-1868-7E12-6B9612761E98}"/>
              </a:ext>
            </a:extLst>
          </p:cNvPr>
          <p:cNvSpPr/>
          <p:nvPr/>
        </p:nvSpPr>
        <p:spPr>
          <a:xfrm>
            <a:off x="1430457" y="1583008"/>
            <a:ext cx="279918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nguyên liệu</a:t>
            </a:r>
            <a:endParaRPr lang="en-US" dirty="0"/>
          </a:p>
        </p:txBody>
      </p:sp>
      <p:sp>
        <p:nvSpPr>
          <p:cNvPr id="12" name="Arrow: Pentagon 11">
            <a:extLst>
              <a:ext uri="{FF2B5EF4-FFF2-40B4-BE49-F238E27FC236}">
                <a16:creationId xmlns:a16="http://schemas.microsoft.com/office/drawing/2014/main" id="{F10FC9B8-A62C-59E6-AF9F-4AFE6CCAE45B}"/>
              </a:ext>
            </a:extLst>
          </p:cNvPr>
          <p:cNvSpPr/>
          <p:nvPr/>
        </p:nvSpPr>
        <p:spPr>
          <a:xfrm>
            <a:off x="6167533" y="1797892"/>
            <a:ext cx="2332655"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 nguyên liệu</a:t>
            </a:r>
            <a:endParaRPr lang="en-US" dirty="0"/>
          </a:p>
        </p:txBody>
      </p:sp>
      <p:sp>
        <p:nvSpPr>
          <p:cNvPr id="13" name="Arrow: Pentagon 12">
            <a:extLst>
              <a:ext uri="{FF2B5EF4-FFF2-40B4-BE49-F238E27FC236}">
                <a16:creationId xmlns:a16="http://schemas.microsoft.com/office/drawing/2014/main" id="{3C58E687-E42C-278A-A141-B57349207EEB}"/>
              </a:ext>
            </a:extLst>
          </p:cNvPr>
          <p:cNvSpPr/>
          <p:nvPr/>
        </p:nvSpPr>
        <p:spPr>
          <a:xfrm>
            <a:off x="6167533" y="3308009"/>
            <a:ext cx="2326434"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Sửa nguyên liệu</a:t>
            </a:r>
            <a:endParaRPr lang="en-US" dirty="0"/>
          </a:p>
        </p:txBody>
      </p:sp>
      <p:sp>
        <p:nvSpPr>
          <p:cNvPr id="15" name="Arrow: Pentagon 14">
            <a:extLst>
              <a:ext uri="{FF2B5EF4-FFF2-40B4-BE49-F238E27FC236}">
                <a16:creationId xmlns:a16="http://schemas.microsoft.com/office/drawing/2014/main" id="{36A8903D-F951-8BE3-AF76-E62F0ED95616}"/>
              </a:ext>
            </a:extLst>
          </p:cNvPr>
          <p:cNvSpPr/>
          <p:nvPr/>
        </p:nvSpPr>
        <p:spPr>
          <a:xfrm>
            <a:off x="6167533" y="5001311"/>
            <a:ext cx="2326434"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Xóa nguyên liệu</a:t>
            </a:r>
            <a:endParaRPr lang="en-US" dirty="0"/>
          </a:p>
        </p:txBody>
      </p:sp>
    </p:spTree>
    <p:extLst>
      <p:ext uri="{BB962C8B-B14F-4D97-AF65-F5344CB8AC3E}">
        <p14:creationId xmlns:p14="http://schemas.microsoft.com/office/powerpoint/2010/main" val="4090050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494</TotalTime>
  <Words>2272</Words>
  <Application>Microsoft Office PowerPoint</Application>
  <PresentationFormat>On-screen Show (4:3)</PresentationFormat>
  <Paragraphs>380</Paragraphs>
  <Slides>80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Lato</vt:lpstr>
      <vt:lpstr>Symbol</vt:lpstr>
      <vt:lpstr>Times New Roman</vt:lpstr>
      <vt:lpstr>Wingdings</vt:lpstr>
      <vt:lpstr>Office Theme</vt:lpstr>
      <vt:lpstr>PowerPoint Presentation</vt:lpstr>
      <vt:lpstr>PowerPoint Presentation</vt:lpstr>
      <vt:lpstr>Thành viên:  Trần Đức Mạnh – 20225739 (Leader) Nguyễn Anh Tuấn - 20225772 Lê Vương Khánh - 20204989 Lê Phúc - 20207992 Bùi Minh Bá - 20225788    </vt:lpstr>
      <vt:lpstr>        Mục Lục  1. KHẢO SÁT BÀI TOÁN 2. ĐẶC TẢ YÊU CẦU BÀI TOÁN 3. PHÂN TÍCH YÊU CẦU 4. THIẾT KẾ CHƯƠNG TRÌNH 5. XÂY DỰNG CHƯƠNG TRÌNH MINH HỌA 6. KẾT LUẬN VÀ HƯỚNG PHÁT TRIỂN   </vt:lpstr>
      <vt:lpstr>1. KHẢO SÁT BÀI TOÁN</vt:lpstr>
      <vt:lpstr>1. KHẢO SÁT BÀI TOÁN</vt:lpstr>
      <vt:lpstr>1. KHẢO SÁT BÀI TOÁN</vt:lpstr>
      <vt:lpstr>1. KHẢO SÁT BÀI TOÁN</vt:lpstr>
      <vt:lpstr>1. KHẢO SÁT BÀI TOÁN</vt:lpstr>
      <vt:lpstr>1. KHẢO SÁT BÀI TOÁN</vt:lpstr>
      <vt:lpstr>1. KHẢO SÁT BÀI TOÁN</vt:lpstr>
      <vt:lpstr>1. KHẢO SÁT BÀI TOÁN</vt:lpstr>
      <vt:lpstr>1. KHẢO SÁT BÀI TOÁN</vt:lpstr>
      <vt:lpstr>1. KHẢO SÁT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2. ĐẶC TẢ YÊU CẦU BÀI TOÁN</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3. PHÂN TÍCH YÊU CẦU</vt:lpstr>
      <vt:lpstr>4. THIẾT KẾ CHƯƠNG TRÌNH</vt:lpstr>
      <vt:lpstr>4. THIẾT KẾ CHƯƠNG TRÌNH</vt:lpstr>
      <vt:lpstr>4. THIẾT KẾ CHƯƠNG TRÌNH</vt:lpstr>
      <vt:lpstr>4. THIẾT KẾ CHƯƠNG TRÌNH</vt:lpstr>
      <vt:lpstr>4. THIẾT KẾ CHƯƠNG TRÌNH</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5. XÂY DỰNG CHƯƠNG TRÌNH MINH HỌA</vt:lpstr>
      <vt:lpstr>6. KẾT LUẬN VÀ HƯỚNG PHÁT TRIỂN</vt:lpstr>
      <vt:lpstr>6. KẾT LUẬN VÀ HƯỚNG PHÁT TRIỂN</vt:lpstr>
      <vt:lpstr>6. KẾT LUẬN VÀ HƯỚNG PHÁT TRIỂN</vt:lpstr>
      <vt:lpstr>6. KẾT LUẬN VÀ HƯỚNG PHÁT TRIỂN</vt:lpstr>
      <vt:lpstr>6. KẾT LUẬN VÀ HƯỚNG PHÁT TRIỂN</vt:lpstr>
      <vt:lpstr>6. KẾT LUẬN VÀ HƯỚNG PHÁT TRIỂN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Anh Tuan 20225772</cp:lastModifiedBy>
  <cp:revision>132</cp:revision>
  <dcterms:created xsi:type="dcterms:W3CDTF">2021-05-28T04:32:29Z</dcterms:created>
  <dcterms:modified xsi:type="dcterms:W3CDTF">2024-12-17T15:42:50Z</dcterms:modified>
</cp:coreProperties>
</file>